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115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6858000" cy="9906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沼 千夏（子ども・子育て本部）" initials="小沼" lastIdx="1" clrIdx="0">
    <p:extLst>
      <p:ext uri="{19B8F6BF-5375-455C-9EA6-DF929625EA0E}">
        <p15:presenceInfo xmlns:p15="http://schemas.microsoft.com/office/powerpoint/2012/main" userId="S-1-5-21-2022458152-3381638288-3706476089-1122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33CC33"/>
    <a:srgbClr val="669900"/>
    <a:srgbClr val="00CC00"/>
    <a:srgbClr val="66FF33"/>
    <a:srgbClr val="FF33CC"/>
    <a:srgbClr val="99CC00"/>
    <a:srgbClr val="33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6" autoAdjust="0"/>
    <p:restoredTop sz="93165" autoAdjust="0"/>
  </p:normalViewPr>
  <p:slideViewPr>
    <p:cSldViewPr>
      <p:cViewPr>
        <p:scale>
          <a:sx n="87" d="100"/>
          <a:sy n="87" d="100"/>
        </p:scale>
        <p:origin x="1176" y="-78"/>
      </p:cViewPr>
      <p:guideLst>
        <p:guide orient="horz" pos="3120"/>
        <p:guide pos="216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0"/>
            <a:ext cx="2920678" cy="493553"/>
          </a:xfrm>
          <a:prstGeom prst="rect">
            <a:avLst/>
          </a:prstGeom>
        </p:spPr>
        <p:txBody>
          <a:bodyPr vert="horz" lIns="90611" tIns="45307" rIns="90611" bIns="453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6691" y="10"/>
            <a:ext cx="2920678" cy="493553"/>
          </a:xfrm>
          <a:prstGeom prst="rect">
            <a:avLst/>
          </a:prstGeom>
        </p:spPr>
        <p:txBody>
          <a:bodyPr vert="horz" lIns="90611" tIns="45307" rIns="90611" bIns="453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377534"/>
            <a:ext cx="2920678" cy="493552"/>
          </a:xfrm>
          <a:prstGeom prst="rect">
            <a:avLst/>
          </a:prstGeom>
        </p:spPr>
        <p:txBody>
          <a:bodyPr vert="horz" lIns="90611" tIns="45307" rIns="90611" bIns="453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6691" y="9377534"/>
            <a:ext cx="2920678" cy="493552"/>
          </a:xfrm>
          <a:prstGeom prst="rect">
            <a:avLst/>
          </a:prstGeom>
        </p:spPr>
        <p:txBody>
          <a:bodyPr vert="horz" lIns="90611" tIns="45307" rIns="90611" bIns="453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94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0"/>
            <a:ext cx="2920678" cy="493553"/>
          </a:xfrm>
          <a:prstGeom prst="rect">
            <a:avLst/>
          </a:prstGeom>
        </p:spPr>
        <p:txBody>
          <a:bodyPr vert="horz" lIns="90611" tIns="45307" rIns="90611" bIns="453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6691" y="10"/>
            <a:ext cx="2920678" cy="493553"/>
          </a:xfrm>
          <a:prstGeom prst="rect">
            <a:avLst/>
          </a:prstGeom>
        </p:spPr>
        <p:txBody>
          <a:bodyPr vert="horz" lIns="90611" tIns="45307" rIns="90611" bIns="453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606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1" tIns="45307" rIns="90611" bIns="4530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371" y="4689555"/>
            <a:ext cx="5390206" cy="4441989"/>
          </a:xfrm>
          <a:prstGeom prst="rect">
            <a:avLst/>
          </a:prstGeom>
        </p:spPr>
        <p:txBody>
          <a:bodyPr vert="horz" lIns="90611" tIns="45307" rIns="90611" bIns="45307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7534"/>
            <a:ext cx="2920678" cy="493552"/>
          </a:xfrm>
          <a:prstGeom prst="rect">
            <a:avLst/>
          </a:prstGeom>
        </p:spPr>
        <p:txBody>
          <a:bodyPr vert="horz" lIns="90611" tIns="45307" rIns="90611" bIns="453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6691" y="9377534"/>
            <a:ext cx="2920678" cy="493552"/>
          </a:xfrm>
          <a:prstGeom prst="rect">
            <a:avLst/>
          </a:prstGeom>
        </p:spPr>
        <p:txBody>
          <a:bodyPr vert="horz" lIns="90611" tIns="45307" rIns="90611" bIns="453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13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E7DC0-1654-4BC9-877C-B9F3F854953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675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6858508" cy="9906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450" y="2617136"/>
            <a:ext cx="3981650" cy="2189103"/>
          </a:xfrm>
        </p:spPr>
        <p:txBody>
          <a:bodyPr anchor="b">
            <a:no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450" y="5197584"/>
            <a:ext cx="3981650" cy="1989940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49063" y="7301092"/>
            <a:ext cx="504957" cy="403578"/>
          </a:xfrm>
        </p:spPr>
        <p:txBody>
          <a:bodyPr/>
          <a:lstStyle/>
          <a:p>
            <a:pPr>
              <a:defRPr/>
            </a:pPr>
            <a:fld id="{226F2760-A9AC-4823-96B7-E683081E2399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1451" y="7301092"/>
            <a:ext cx="3048645" cy="403578"/>
          </a:xfrm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988" y="7301092"/>
            <a:ext cx="310112" cy="403578"/>
          </a:xfrm>
        </p:spPr>
        <p:txBody>
          <a:bodyPr/>
          <a:lstStyle/>
          <a:p>
            <a:pPr>
              <a:defRPr/>
            </a:pPr>
            <a:fld id="{C67EA2EE-ADBA-41A2-B93F-5D9D6FF4351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4869" y="5014142"/>
            <a:ext cx="383481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16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6955599"/>
            <a:ext cx="5099051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9695" y="1492015"/>
            <a:ext cx="5318612" cy="485516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7774221"/>
            <a:ext cx="5099051" cy="71314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53004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09928"/>
            <a:ext cx="5099051" cy="447468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175962"/>
            <a:ext cx="5099052" cy="23114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49" y="5980287"/>
            <a:ext cx="495481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3708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750" y="1418635"/>
            <a:ext cx="4800188" cy="342429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0" y="4842933"/>
            <a:ext cx="4419599" cy="941681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7" y="6273801"/>
            <a:ext cx="5099054" cy="22135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37477" y="130774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5128" y="408470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58849" y="59802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47129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2" y="4779061"/>
            <a:ext cx="5099046" cy="212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6900661"/>
            <a:ext cx="5099048" cy="1242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091383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062" y="1418635"/>
            <a:ext cx="4743876" cy="3240854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882651" y="5256784"/>
            <a:ext cx="5099048" cy="128117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542852"/>
            <a:ext cx="5099052" cy="194451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58546" y="129551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37348" y="3766718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58849" y="495300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10657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418634"/>
            <a:ext cx="5099051" cy="331423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4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882651" y="5151120"/>
            <a:ext cx="5099048" cy="1307592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457245"/>
            <a:ext cx="5099051" cy="203011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52" y="4953000"/>
            <a:ext cx="495481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01553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49" y="3596863"/>
            <a:ext cx="5099052" cy="4890503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50" y="3401190"/>
            <a:ext cx="49548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72881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7500" y="1309929"/>
            <a:ext cx="1214198" cy="7177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51" y="1309929"/>
            <a:ext cx="3686632" cy="7177434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84134" y="1309929"/>
            <a:ext cx="0" cy="7177434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97259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58849" y="34034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4C1719-7051-4887-9AD3-2E441B1474A7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438CD-78F7-47F2-AE2D-4A572724E6A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22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49" y="2370930"/>
            <a:ext cx="4946651" cy="2632520"/>
          </a:xfrm>
        </p:spPr>
        <p:txBody>
          <a:bodyPr anchor="b">
            <a:normAutofit/>
          </a:bodyPr>
          <a:lstStyle>
            <a:lvl1pPr algn="ctr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849" y="5394797"/>
            <a:ext cx="4946651" cy="157446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02DAB-777F-4203-B12B-37164296ED61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43DE-A5B9-44FD-913F-E875FCD6E1A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958850" y="5199122"/>
            <a:ext cx="494665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09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58849" y="34034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650" y="3592576"/>
            <a:ext cx="2503170" cy="497941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3864" y="3592576"/>
            <a:ext cx="2503170" cy="497941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A11AF-7150-4B9B-9B8E-52F977C677C1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9C70E-7B2A-4D33-B126-13E6B932D46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957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3840103"/>
            <a:ext cx="250317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651" y="4684713"/>
            <a:ext cx="2503170" cy="390956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374" y="3840103"/>
            <a:ext cx="250317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374" y="4684713"/>
            <a:ext cx="2503170" cy="390956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7E63-35D2-4127-A74E-5A9FD04F1DE9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DF491-15DC-4689-8B78-C9CCC140552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958849" y="340119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89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CEAF93-8365-4479-B1DE-2301C3578E88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E3A08-9D6E-4B47-B539-93DEF123867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49" y="340119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2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9D174-A4F4-47D4-8910-E1F2630DFC7C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4DB45-DA9E-49E9-8D6F-4AD149FC8F3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09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8" y="2005660"/>
            <a:ext cx="1902599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047" y="1418636"/>
            <a:ext cx="2891654" cy="7068728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8" y="4378205"/>
            <a:ext cx="1902599" cy="352213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958849" y="4206992"/>
            <a:ext cx="175019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99703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2721091"/>
            <a:ext cx="2724152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02" y="1492014"/>
            <a:ext cx="2197097" cy="6921974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4702291"/>
            <a:ext cx="2724151" cy="26416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2C117-41A9-471A-9408-DB5C91C76A0B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B13D1-2B27-47F4-8483-7F400D45192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349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6864350" cy="9906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3596862"/>
            <a:ext cx="5099052" cy="4976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7503" y="8609659"/>
            <a:ext cx="861212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2024/5/17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2649" y="8609659"/>
            <a:ext cx="3828500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5068" y="8609659"/>
            <a:ext cx="296633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305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  <p:sldLayoutId id="2147484131" r:id="rId16"/>
    <p:sldLayoutId id="2147484132" r:id="rId17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kumimoji="1" sz="3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5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3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5903" y="1066282"/>
            <a:ext cx="650217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800" u="sng" spc="-150" dirty="0">
                <a:ln/>
                <a:solidFill>
                  <a:srgbClr val="FF7C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ngsana New" panose="02020603050405020304" pitchFamily="18" charset="-34"/>
              </a:rPr>
              <a:t>　新婚生活</a:t>
            </a:r>
            <a:r>
              <a:rPr kumimoji="1" lang="ja-JP" altLang="en-US" sz="2800" u="sng" spc="-150" dirty="0">
                <a:ln/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ngsana New" panose="02020603050405020304" pitchFamily="18" charset="-34"/>
              </a:rPr>
              <a:t>を応援します</a:t>
            </a:r>
            <a:r>
              <a:rPr kumimoji="1" lang="ja-JP" altLang="en-US" sz="2800" u="sng" spc="-150" dirty="0">
                <a:ln/>
                <a:solidFill>
                  <a:srgbClr val="FF7C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ngsana New" panose="02020603050405020304" pitchFamily="18" charset="-34"/>
              </a:rPr>
              <a:t>！（最大６０万円）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2868" y="2198655"/>
            <a:ext cx="6519828" cy="27033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　</a:t>
            </a:r>
            <a:endParaRPr kumimoji="1" lang="en-US" altLang="ja-JP" sz="1100" dirty="0"/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>
                <a:latin typeface="+mj-ea"/>
                <a:ea typeface="+mj-ea"/>
              </a:rPr>
              <a:t>1.</a:t>
            </a:r>
            <a:r>
              <a:rPr kumimoji="1" lang="ja-JP" altLang="en-US" sz="1600" dirty="0">
                <a:latin typeface="+mj-ea"/>
                <a:ea typeface="+mj-ea"/>
              </a:rPr>
              <a:t>令和６年１月１日から令和７年３月３１日までに婚姻し入籍した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　世帯で、町内に住所を有していること。　　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>
                <a:latin typeface="+mj-ea"/>
                <a:ea typeface="+mj-ea"/>
              </a:rPr>
              <a:t>2.</a:t>
            </a:r>
            <a:r>
              <a:rPr kumimoji="1" lang="ja-JP" altLang="en-US" sz="1600" dirty="0">
                <a:latin typeface="+mj-ea"/>
                <a:ea typeface="+mj-ea"/>
              </a:rPr>
              <a:t>ご夫婦の所得を合算して</a:t>
            </a:r>
            <a:r>
              <a:rPr kumimoji="1" lang="en-US" altLang="ja-JP" sz="1600" dirty="0">
                <a:latin typeface="+mj-ea"/>
                <a:ea typeface="+mj-ea"/>
              </a:rPr>
              <a:t>500</a:t>
            </a:r>
            <a:r>
              <a:rPr kumimoji="1" lang="ja-JP" altLang="en-US" sz="1600" dirty="0">
                <a:latin typeface="+mj-ea"/>
                <a:ea typeface="+mj-ea"/>
              </a:rPr>
              <a:t>万円未満</a:t>
            </a:r>
            <a:r>
              <a:rPr kumimoji="1" lang="ja-JP" altLang="en-US" sz="1600" baseline="30000" dirty="0">
                <a:latin typeface="+mj-ea"/>
                <a:ea typeface="+mj-ea"/>
              </a:rPr>
              <a:t>（注）</a:t>
            </a:r>
            <a:r>
              <a:rPr kumimoji="1" lang="ja-JP" altLang="en-US" sz="1600" dirty="0">
                <a:latin typeface="+mj-ea"/>
                <a:ea typeface="+mj-ea"/>
              </a:rPr>
              <a:t>であること。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　</a:t>
            </a:r>
            <a:r>
              <a:rPr kumimoji="1" lang="en-US" altLang="ja-JP" sz="1050" dirty="0">
                <a:latin typeface="+mj-ea"/>
                <a:ea typeface="+mj-ea"/>
              </a:rPr>
              <a:t>※</a:t>
            </a:r>
            <a:r>
              <a:rPr kumimoji="1" lang="ja-JP" altLang="en-US" sz="1050" dirty="0">
                <a:latin typeface="+mj-ea"/>
                <a:ea typeface="+mj-ea"/>
              </a:rPr>
              <a:t>奨学金を返還している世帯は、奨学金の年間返済額をご夫婦の所得から控除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>
                <a:latin typeface="+mj-ea"/>
                <a:ea typeface="+mj-ea"/>
              </a:rPr>
              <a:t>3.</a:t>
            </a:r>
            <a:r>
              <a:rPr kumimoji="1" lang="ja-JP" altLang="en-US" sz="1600" dirty="0">
                <a:latin typeface="+mj-ea"/>
                <a:ea typeface="+mj-ea"/>
              </a:rPr>
              <a:t>ご夫婦ともに婚姻日における年齢が</a:t>
            </a:r>
            <a:r>
              <a:rPr kumimoji="1" lang="en-US" altLang="ja-JP" sz="1600" dirty="0">
                <a:latin typeface="+mj-ea"/>
                <a:ea typeface="+mj-ea"/>
              </a:rPr>
              <a:t>39</a:t>
            </a:r>
            <a:r>
              <a:rPr kumimoji="1" lang="ja-JP" altLang="en-US" sz="1600" dirty="0">
                <a:latin typeface="+mj-ea"/>
                <a:ea typeface="+mj-ea"/>
              </a:rPr>
              <a:t>歳以下であること。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>
                <a:latin typeface="+mj-ea"/>
                <a:ea typeface="+mj-ea"/>
              </a:rPr>
              <a:t>4.</a:t>
            </a:r>
            <a:r>
              <a:rPr kumimoji="1" lang="ja-JP" altLang="en-US" sz="1600" dirty="0">
                <a:latin typeface="+mj-ea"/>
                <a:ea typeface="+mj-ea"/>
              </a:rPr>
              <a:t>町税等に滞納が無い世帯であること。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>
                <a:latin typeface="+mj-ea"/>
                <a:ea typeface="+mj-ea"/>
              </a:rPr>
              <a:t>5.</a:t>
            </a:r>
            <a:r>
              <a:rPr kumimoji="1" lang="ja-JP" altLang="en-US" sz="1600" dirty="0">
                <a:latin typeface="+mj-ea"/>
                <a:ea typeface="+mj-ea"/>
              </a:rPr>
              <a:t>他の公的制度による家賃補助等を受けていないこと。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>
                <a:latin typeface="+mj-ea"/>
                <a:ea typeface="+mj-ea"/>
              </a:rPr>
              <a:t>6.</a:t>
            </a:r>
            <a:r>
              <a:rPr kumimoji="1" lang="ja-JP" altLang="en-US" sz="1600" dirty="0">
                <a:latin typeface="+mj-ea"/>
                <a:ea typeface="+mj-ea"/>
              </a:rPr>
              <a:t>過去にこの制度に基づく補助等を受けていないこと。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>
                <a:latin typeface="+mj-ea"/>
                <a:ea typeface="+mj-ea"/>
              </a:rPr>
              <a:t>7.</a:t>
            </a:r>
            <a:r>
              <a:rPr kumimoji="1" lang="ja-JP" altLang="en-US" sz="1600" dirty="0">
                <a:latin typeface="+mj-ea"/>
                <a:ea typeface="+mj-ea"/>
              </a:rPr>
              <a:t>新居となる住居が町内にあること。</a:t>
            </a:r>
            <a:endParaRPr lang="en-US" altLang="ja-JP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endParaRPr kumimoji="1" lang="ja-JP" altLang="en-US" sz="1600" dirty="0"/>
          </a:p>
          <a:p>
            <a:r>
              <a:rPr kumimoji="1" lang="ja-JP" altLang="en-US" sz="1600" dirty="0">
                <a:latin typeface="+mj-ea"/>
                <a:ea typeface="+mj-ea"/>
              </a:rPr>
              <a:t>⇒以上</a:t>
            </a:r>
            <a:r>
              <a:rPr kumimoji="1" lang="ja-JP" altLang="en-US" sz="1600" b="1" u="sng" dirty="0">
                <a:latin typeface="+mj-ea"/>
                <a:ea typeface="+mj-ea"/>
              </a:rPr>
              <a:t>７つ全てに「当てはまる」方</a:t>
            </a:r>
            <a:r>
              <a:rPr kumimoji="1" lang="ja-JP" altLang="en-US" sz="1600" dirty="0">
                <a:latin typeface="+mj-ea"/>
                <a:ea typeface="+mj-ea"/>
              </a:rPr>
              <a:t>は、補助の対象となります</a:t>
            </a:r>
            <a:r>
              <a:rPr lang="ja-JP" altLang="en-US" sz="1600" dirty="0">
                <a:latin typeface="+mj-ea"/>
                <a:ea typeface="+mj-ea"/>
              </a:rPr>
              <a:t>。</a:t>
            </a:r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19158" y="8917957"/>
            <a:ext cx="1502692" cy="51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ja-JP" altLang="en-US" sz="1100" u="dbl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</a:endParaRPr>
          </a:p>
        </p:txBody>
      </p:sp>
      <p:sp>
        <p:nvSpPr>
          <p:cNvPr id="6" name="横巻き 5"/>
          <p:cNvSpPr/>
          <p:nvPr/>
        </p:nvSpPr>
        <p:spPr>
          <a:xfrm>
            <a:off x="764704" y="0"/>
            <a:ext cx="5328592" cy="1066282"/>
          </a:xfrm>
          <a:prstGeom prst="horizontalScroll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令和６年度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甲良町</a:t>
            </a:r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結婚新生活支援事業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64904" y="8192153"/>
            <a:ext cx="3878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j-ea"/>
                <a:ea typeface="+mj-ea"/>
              </a:rPr>
              <a:t>【</a:t>
            </a:r>
            <a:r>
              <a:rPr kumimoji="1" lang="ja-JP" altLang="en-US" sz="1400" dirty="0">
                <a:latin typeface="+mj-ea"/>
                <a:ea typeface="+mj-ea"/>
              </a:rPr>
              <a:t>お問合せ先および申請先</a:t>
            </a:r>
            <a:r>
              <a:rPr kumimoji="1" lang="en-US" altLang="ja-JP" sz="1400" dirty="0">
                <a:latin typeface="+mj-ea"/>
                <a:ea typeface="+mj-ea"/>
              </a:rPr>
              <a:t>】</a:t>
            </a:r>
          </a:p>
          <a:p>
            <a:r>
              <a:rPr lang="ja-JP" altLang="en-US" sz="1400" dirty="0">
                <a:latin typeface="+mj-ea"/>
                <a:ea typeface="+mj-ea"/>
              </a:rPr>
              <a:t>名称：甲良町役場　建設水道課</a:t>
            </a:r>
            <a:endParaRPr kumimoji="1" lang="en-US" altLang="ja-JP" sz="1400" dirty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住所：滋賀県犬上郡甲良町大字在士３５０番地</a:t>
            </a:r>
            <a:endParaRPr lang="en-US" altLang="ja-JP" sz="1400" dirty="0">
              <a:latin typeface="+mj-ea"/>
              <a:ea typeface="+mj-ea"/>
            </a:endParaRPr>
          </a:p>
          <a:p>
            <a:r>
              <a:rPr kumimoji="1" lang="ja-JP" altLang="en-US" sz="1400" dirty="0">
                <a:latin typeface="+mj-ea"/>
                <a:ea typeface="+mj-ea"/>
              </a:rPr>
              <a:t>電話番号：</a:t>
            </a:r>
            <a:r>
              <a:rPr kumimoji="1" lang="en-US" altLang="ja-JP" sz="1400" dirty="0">
                <a:latin typeface="+mj-ea"/>
                <a:ea typeface="+mj-ea"/>
              </a:rPr>
              <a:t>0749-38-5068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4893" y="1985662"/>
            <a:ext cx="1585955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１．補助対象</a:t>
            </a:r>
            <a:endParaRPr lang="en-US" altLang="ja-JP" sz="15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61732" y="2378187"/>
            <a:ext cx="5877238" cy="2696845"/>
          </a:xfrm>
          <a:prstGeom prst="roundRect">
            <a:avLst/>
          </a:prstGeom>
          <a:noFill/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2868" y="5254955"/>
            <a:ext cx="2056747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</a:t>
            </a:r>
            <a:r>
              <a:rPr kumimoji="1" lang="ja-JP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２．対象となる費用</a:t>
            </a:r>
            <a:endParaRPr lang="en-US" altLang="ja-JP" sz="15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6349" y="5523880"/>
            <a:ext cx="5756965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　</a:t>
            </a:r>
            <a:endParaRPr kumimoji="1" lang="en-US" altLang="ja-JP" sz="1100" dirty="0"/>
          </a:p>
          <a:p>
            <a:pPr fontAlgn="t"/>
            <a:r>
              <a:rPr lang="ja-JP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◇</a:t>
            </a:r>
            <a:r>
              <a:rPr kumimoji="1" lang="ja-JP" altLang="ja-JP" dirty="0">
                <a:latin typeface="+mj-ea"/>
                <a:ea typeface="+mj-ea"/>
              </a:rPr>
              <a:t>新居の住居費</a:t>
            </a:r>
            <a:endParaRPr lang="ja-JP" altLang="ja-JP" dirty="0">
              <a:latin typeface="+mj-ea"/>
              <a:ea typeface="+mj-ea"/>
            </a:endParaRPr>
          </a:p>
          <a:p>
            <a:pPr fontAlgn="t"/>
            <a:r>
              <a:rPr kumimoji="1" lang="ja-JP" altLang="en-US" b="1" dirty="0">
                <a:latin typeface="+mj-ea"/>
                <a:ea typeface="+mj-ea"/>
              </a:rPr>
              <a:t>　</a:t>
            </a:r>
            <a:r>
              <a:rPr kumimoji="1" lang="ja-JP" altLang="ja-JP" sz="1400" b="1" dirty="0">
                <a:latin typeface="+mj-ea"/>
                <a:ea typeface="+mj-ea"/>
              </a:rPr>
              <a:t>㋐</a:t>
            </a:r>
            <a:r>
              <a:rPr kumimoji="1" lang="ja-JP" altLang="ja-JP" sz="1400" dirty="0">
                <a:latin typeface="+mj-ea"/>
                <a:ea typeface="+mj-ea"/>
              </a:rPr>
              <a:t>新居の購入費</a:t>
            </a:r>
            <a:endParaRPr lang="ja-JP" altLang="ja-JP" sz="1400" dirty="0">
              <a:latin typeface="+mj-ea"/>
              <a:ea typeface="+mj-ea"/>
            </a:endParaRPr>
          </a:p>
          <a:p>
            <a:pPr fontAlgn="t"/>
            <a:r>
              <a:rPr kumimoji="1" lang="ja-JP" altLang="en-US" sz="1400" dirty="0">
                <a:latin typeface="+mj-ea"/>
                <a:ea typeface="+mj-ea"/>
              </a:rPr>
              <a:t>　 </a:t>
            </a:r>
            <a:r>
              <a:rPr kumimoji="1" lang="ja-JP" altLang="ja-JP" sz="1400" b="1" dirty="0">
                <a:latin typeface="+mj-ea"/>
                <a:ea typeface="+mj-ea"/>
              </a:rPr>
              <a:t>㋑</a:t>
            </a:r>
            <a:r>
              <a:rPr kumimoji="1" lang="ja-JP" altLang="ja-JP" sz="1400" dirty="0">
                <a:latin typeface="+mj-ea"/>
                <a:ea typeface="+mj-ea"/>
              </a:rPr>
              <a:t>新居の家賃、敷金・礼金、共益費、仲介手数料</a:t>
            </a:r>
            <a:endParaRPr kumimoji="1" lang="en-US" altLang="ja-JP" sz="1400" dirty="0">
              <a:latin typeface="+mj-ea"/>
              <a:ea typeface="+mj-ea"/>
            </a:endParaRPr>
          </a:p>
          <a:p>
            <a:pPr fontAlgn="t"/>
            <a:endParaRPr lang="ja-JP" altLang="ja-JP" sz="14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lang="en-US" altLang="ja-JP" sz="1600" dirty="0">
                <a:latin typeface="+mj-ea"/>
                <a:ea typeface="+mj-ea"/>
              </a:rPr>
              <a:t>※</a:t>
            </a:r>
            <a:r>
              <a:rPr lang="ja-JP" altLang="en-US" sz="1600" dirty="0">
                <a:latin typeface="+mj-ea"/>
                <a:ea typeface="+mj-ea"/>
              </a:rPr>
              <a:t>対象となる住居が町内にあること</a:t>
            </a:r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4507" y="7437224"/>
            <a:ext cx="1556341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</a:t>
            </a:r>
            <a:r>
              <a:rPr kumimoji="1" lang="ja-JP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３．申請方法</a:t>
            </a:r>
            <a:endParaRPr lang="en-US" altLang="ja-JP" sz="15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6" name="右中かっこ 35"/>
          <p:cNvSpPr/>
          <p:nvPr/>
        </p:nvSpPr>
        <p:spPr>
          <a:xfrm>
            <a:off x="4314557" y="5840769"/>
            <a:ext cx="340037" cy="12224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79861" y="5857754"/>
            <a:ext cx="1953486" cy="1205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　</a:t>
            </a:r>
            <a:endParaRPr kumimoji="1" lang="en-US" altLang="ja-JP" sz="1100" dirty="0"/>
          </a:p>
          <a:p>
            <a:r>
              <a:rPr kumimoji="1" lang="ja-JP" altLang="en-US" sz="1400" dirty="0">
                <a:latin typeface="+mj-ea"/>
                <a:ea typeface="+mj-ea"/>
              </a:rPr>
              <a:t>㋐～㋑を合わせて</a:t>
            </a:r>
            <a:endParaRPr kumimoji="1" lang="en-US" altLang="ja-JP" sz="1400" dirty="0">
              <a:latin typeface="+mj-ea"/>
              <a:ea typeface="+mj-ea"/>
            </a:endParaRPr>
          </a:p>
          <a:p>
            <a:r>
              <a:rPr kumimoji="1" lang="en-US" altLang="ja-JP" sz="1400" dirty="0">
                <a:latin typeface="+mj-ea"/>
                <a:ea typeface="+mj-ea"/>
              </a:rPr>
              <a:t>1</a:t>
            </a:r>
            <a:r>
              <a:rPr kumimoji="1" lang="ja-JP" altLang="en-US" sz="1400" dirty="0">
                <a:latin typeface="+mj-ea"/>
                <a:ea typeface="+mj-ea"/>
              </a:rPr>
              <a:t>世帯あたり</a:t>
            </a:r>
            <a:endParaRPr kumimoji="1" lang="en-US" altLang="ja-JP" sz="1400" dirty="0">
              <a:latin typeface="+mj-ea"/>
              <a:ea typeface="+mj-ea"/>
            </a:endParaRPr>
          </a:p>
          <a:p>
            <a:r>
              <a:rPr kumimoji="1" lang="ja-JP" altLang="en-US" sz="1600" b="1" u="sng" dirty="0">
                <a:solidFill>
                  <a:srgbClr val="FF0000"/>
                </a:solidFill>
                <a:latin typeface="+mj-ea"/>
                <a:ea typeface="+mj-ea"/>
              </a:rPr>
              <a:t>最大６０万円</a:t>
            </a:r>
            <a:r>
              <a:rPr kumimoji="1" lang="ja-JP" altLang="en-US" sz="1400" dirty="0">
                <a:latin typeface="+mj-ea"/>
                <a:ea typeface="+mj-ea"/>
              </a:rPr>
              <a:t>です。</a:t>
            </a:r>
            <a:endParaRPr kumimoji="1" lang="en-US" altLang="ja-JP" sz="14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endParaRPr lang="en-US" altLang="ja-JP" sz="15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67640" y="5630698"/>
            <a:ext cx="5871330" cy="1578223"/>
          </a:xfrm>
          <a:prstGeom prst="roundRect">
            <a:avLst/>
          </a:prstGeom>
          <a:noFill/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2005" y="7634509"/>
            <a:ext cx="5756965" cy="102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　</a:t>
            </a:r>
            <a:endParaRPr kumimoji="1" lang="en-US" altLang="ja-JP" sz="1100" dirty="0"/>
          </a:p>
          <a:p>
            <a:r>
              <a:rPr kumimoji="1" lang="ja-JP" altLang="en-US" sz="1600" dirty="0">
                <a:latin typeface="+mj-ea"/>
                <a:ea typeface="+mj-ea"/>
              </a:rPr>
              <a:t>必要な手続や書類について、下記お問合せ先にご確認の上、</a:t>
            </a:r>
            <a:endParaRPr kumimoji="1" lang="en-US" altLang="ja-JP" sz="1600" dirty="0">
              <a:latin typeface="+mj-ea"/>
              <a:ea typeface="+mj-ea"/>
            </a:endParaRPr>
          </a:p>
          <a:p>
            <a:r>
              <a:rPr kumimoji="1" lang="ja-JP" altLang="en-US" sz="1600" u="sng" dirty="0">
                <a:latin typeface="+mj-ea"/>
                <a:ea typeface="+mj-ea"/>
              </a:rPr>
              <a:t>直接申請</a:t>
            </a:r>
            <a:r>
              <a:rPr kumimoji="1" lang="ja-JP" altLang="en-US" sz="1600" dirty="0">
                <a:latin typeface="+mj-ea"/>
                <a:ea typeface="+mj-ea"/>
              </a:rPr>
              <a:t>してください。</a:t>
            </a:r>
          </a:p>
          <a:p>
            <a:pPr defTabSz="342900">
              <a:lnSpc>
                <a:spcPts val="1600"/>
              </a:lnSpc>
              <a:defRPr/>
            </a:pPr>
            <a:endParaRPr lang="en-US" altLang="ja-JP" sz="15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81532" y="7848166"/>
            <a:ext cx="5866598" cy="1381147"/>
          </a:xfrm>
          <a:prstGeom prst="roundRect">
            <a:avLst/>
          </a:prstGeom>
          <a:noFill/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960" y="1738903"/>
            <a:ext cx="528975" cy="63928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11" y="7324169"/>
            <a:ext cx="488767" cy="48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45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ガニック">
  <a:themeElements>
    <a:clrScheme name="オーガニック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オーガニック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オーガニック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11140</TotalTime>
  <Words>301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Garamond</vt:lpstr>
      <vt:lpstr>オーガニック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表紙</dc:title>
  <dc:creator>情報システム厚生課</dc:creator>
  <cp:lastModifiedBy>kensui</cp:lastModifiedBy>
  <cp:revision>1115</cp:revision>
  <cp:lastPrinted>2024-05-17T06:08:41Z</cp:lastPrinted>
  <dcterms:created xsi:type="dcterms:W3CDTF">2009-07-10T06:40:36Z</dcterms:created>
  <dcterms:modified xsi:type="dcterms:W3CDTF">2024-05-17T06:08:46Z</dcterms:modified>
</cp:coreProperties>
</file>