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295" r:id="rId1"/>
  </p:sldMasterIdLst>
  <p:notesMasterIdLst>
    <p:notesMasterId r:id="rId4"/>
  </p:notesMasterIdLst>
  <p:handoutMasterIdLst>
    <p:handoutMasterId r:id="rId5"/>
  </p:handoutMasterIdLst>
  <p:sldIdLst>
    <p:sldId id="332" r:id="rId2"/>
    <p:sldId id="333"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沼 千夏（子ども・子育て本部）" initials="小沼" lastIdx="1" clrIdx="0">
    <p:extLst>
      <p:ext uri="{19B8F6BF-5375-455C-9EA6-DF929625EA0E}">
        <p15:presenceInfo xmlns:p15="http://schemas.microsoft.com/office/powerpoint/2012/main" userId="S-1-5-21-2022458152-3381638288-3706476089-112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7C80"/>
    <a:srgbClr val="33CC33"/>
    <a:srgbClr val="669900"/>
    <a:srgbClr val="00CC00"/>
    <a:srgbClr val="66FF33"/>
    <a:srgbClr val="FF33CC"/>
    <a:srgbClr val="99CC00"/>
    <a:srgbClr val="3366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6" autoAdjust="0"/>
    <p:restoredTop sz="93165" autoAdjust="0"/>
  </p:normalViewPr>
  <p:slideViewPr>
    <p:cSldViewPr>
      <p:cViewPr varScale="1">
        <p:scale>
          <a:sx n="50" d="100"/>
          <a:sy n="50" d="100"/>
        </p:scale>
        <p:origin x="1944" y="54"/>
      </p:cViewPr>
      <p:guideLst>
        <p:guide orient="horz" pos="3120"/>
        <p:guide pos="216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0"/>
            <a:ext cx="2919302" cy="493236"/>
          </a:xfrm>
          <a:prstGeom prst="rect">
            <a:avLst/>
          </a:prstGeom>
        </p:spPr>
        <p:txBody>
          <a:bodyPr vert="horz" lIns="90557" tIns="45280" rIns="90557" bIns="45280"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4893" y="10"/>
            <a:ext cx="2919302" cy="493236"/>
          </a:xfrm>
          <a:prstGeom prst="rect">
            <a:avLst/>
          </a:prstGeom>
        </p:spPr>
        <p:txBody>
          <a:bodyPr vert="horz" lIns="90557" tIns="45280" rIns="90557" bIns="45280" rtlCol="0"/>
          <a:lstStyle>
            <a:lvl1pPr algn="r" fontAlgn="auto">
              <a:spcBef>
                <a:spcPts val="0"/>
              </a:spcBef>
              <a:spcAft>
                <a:spcPts val="0"/>
              </a:spcAft>
              <a:defRPr sz="1100">
                <a:latin typeface="+mn-lt"/>
                <a:ea typeface="+mn-ea"/>
              </a:defRPr>
            </a:lvl1pPr>
          </a:lstStyle>
          <a:p>
            <a:pPr>
              <a:defRPr/>
            </a:pPr>
            <a:fld id="{862B1DCB-D73C-4F09-BEA5-DF3CF2C47D81}" type="datetimeFigureOut">
              <a:rPr lang="ja-JP" altLang="en-US"/>
              <a:pPr>
                <a:defRPr/>
              </a:pPr>
              <a:t>2024/9/10</a:t>
            </a:fld>
            <a:endParaRPr lang="ja-JP" altLang="en-US"/>
          </a:p>
        </p:txBody>
      </p:sp>
      <p:sp>
        <p:nvSpPr>
          <p:cNvPr id="4" name="フッター プレースホルダ 3"/>
          <p:cNvSpPr>
            <a:spLocks noGrp="1"/>
          </p:cNvSpPr>
          <p:nvPr>
            <p:ph type="ftr" sz="quarter" idx="2"/>
          </p:nvPr>
        </p:nvSpPr>
        <p:spPr>
          <a:xfrm>
            <a:off x="4" y="9371502"/>
            <a:ext cx="2919302" cy="493235"/>
          </a:xfrm>
          <a:prstGeom prst="rect">
            <a:avLst/>
          </a:prstGeom>
        </p:spPr>
        <p:txBody>
          <a:bodyPr vert="horz" lIns="90557" tIns="45280" rIns="90557" bIns="45280"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14893" y="9371502"/>
            <a:ext cx="2919302" cy="493235"/>
          </a:xfrm>
          <a:prstGeom prst="rect">
            <a:avLst/>
          </a:prstGeom>
        </p:spPr>
        <p:txBody>
          <a:bodyPr vert="horz" lIns="90557" tIns="45280" rIns="90557" bIns="45280" rtlCol="0" anchor="b"/>
          <a:lstStyle>
            <a:lvl1pPr algn="r" fontAlgn="auto">
              <a:spcBef>
                <a:spcPts val="0"/>
              </a:spcBef>
              <a:spcAft>
                <a:spcPts val="0"/>
              </a:spcAft>
              <a:defRPr sz="1100">
                <a:latin typeface="+mn-lt"/>
                <a:ea typeface="+mn-ea"/>
              </a:defRPr>
            </a:lvl1pPr>
          </a:lstStyle>
          <a:p>
            <a:pPr>
              <a:defRPr/>
            </a:pPr>
            <a:fld id="{9CDEF9A4-AF56-4539-BBDB-706C6E628209}" type="slidenum">
              <a:rPr lang="ja-JP" altLang="en-US"/>
              <a:pPr>
                <a:defRPr/>
              </a:pPr>
              <a:t>‹#›</a:t>
            </a:fld>
            <a:endParaRPr lang="ja-JP" altLang="en-US"/>
          </a:p>
        </p:txBody>
      </p:sp>
    </p:spTree>
    <p:extLst>
      <p:ext uri="{BB962C8B-B14F-4D97-AF65-F5344CB8AC3E}">
        <p14:creationId xmlns:p14="http://schemas.microsoft.com/office/powerpoint/2010/main" val="348994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0"/>
            <a:ext cx="2919302" cy="493236"/>
          </a:xfrm>
          <a:prstGeom prst="rect">
            <a:avLst/>
          </a:prstGeom>
        </p:spPr>
        <p:txBody>
          <a:bodyPr vert="horz" lIns="90557" tIns="45280" rIns="90557" bIns="45280"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893" y="10"/>
            <a:ext cx="2919302" cy="493236"/>
          </a:xfrm>
          <a:prstGeom prst="rect">
            <a:avLst/>
          </a:prstGeom>
        </p:spPr>
        <p:txBody>
          <a:bodyPr vert="horz" lIns="90557" tIns="45280" rIns="90557" bIns="45280" rtlCol="0"/>
          <a:lstStyle>
            <a:lvl1pPr algn="r" fontAlgn="auto">
              <a:spcBef>
                <a:spcPts val="0"/>
              </a:spcBef>
              <a:spcAft>
                <a:spcPts val="0"/>
              </a:spcAft>
              <a:defRPr sz="1100">
                <a:latin typeface="+mn-lt"/>
                <a:ea typeface="+mn-ea"/>
              </a:defRPr>
            </a:lvl1pPr>
          </a:lstStyle>
          <a:p>
            <a:pPr>
              <a:defRPr/>
            </a:pPr>
            <a:fld id="{9FE2EC41-449D-4BA1-AD27-EA864C3CA69B}" type="datetimeFigureOut">
              <a:rPr lang="ja-JP" altLang="en-US"/>
              <a:pPr>
                <a:defRPr/>
              </a:pPr>
              <a:t>2024/9/10</a:t>
            </a:fld>
            <a:endParaRPr lang="ja-JP" altLang="en-US"/>
          </a:p>
        </p:txBody>
      </p:sp>
      <p:sp>
        <p:nvSpPr>
          <p:cNvPr id="4" name="スライド イメージ プレースホルダ 3"/>
          <p:cNvSpPr>
            <a:spLocks noGrp="1" noRot="1" noChangeAspect="1"/>
          </p:cNvSpPr>
          <p:nvPr>
            <p:ph type="sldImg" idx="2"/>
          </p:nvPr>
        </p:nvSpPr>
        <p:spPr>
          <a:xfrm>
            <a:off x="2087563" y="741363"/>
            <a:ext cx="2560637" cy="3698875"/>
          </a:xfrm>
          <a:prstGeom prst="rect">
            <a:avLst/>
          </a:prstGeom>
          <a:noFill/>
          <a:ln w="12700">
            <a:solidFill>
              <a:prstClr val="black"/>
            </a:solidFill>
          </a:ln>
        </p:spPr>
        <p:txBody>
          <a:bodyPr vert="horz" lIns="90557" tIns="45280" rIns="90557" bIns="45280" rtlCol="0" anchor="ctr"/>
          <a:lstStyle/>
          <a:p>
            <a:pPr lvl="0"/>
            <a:endParaRPr lang="ja-JP" altLang="en-US" noProof="0"/>
          </a:p>
        </p:txBody>
      </p:sp>
      <p:sp>
        <p:nvSpPr>
          <p:cNvPr id="5" name="ノート プレースホルダ 4"/>
          <p:cNvSpPr>
            <a:spLocks noGrp="1"/>
          </p:cNvSpPr>
          <p:nvPr>
            <p:ph type="body" sz="quarter" idx="3"/>
          </p:nvPr>
        </p:nvSpPr>
        <p:spPr>
          <a:xfrm>
            <a:off x="674053" y="4686539"/>
            <a:ext cx="5387666" cy="4439132"/>
          </a:xfrm>
          <a:prstGeom prst="rect">
            <a:avLst/>
          </a:prstGeom>
        </p:spPr>
        <p:txBody>
          <a:bodyPr vert="horz" lIns="90557" tIns="45280" rIns="90557" bIns="4528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4" y="9371502"/>
            <a:ext cx="2919302" cy="493235"/>
          </a:xfrm>
          <a:prstGeom prst="rect">
            <a:avLst/>
          </a:prstGeom>
        </p:spPr>
        <p:txBody>
          <a:bodyPr vert="horz" lIns="90557" tIns="45280" rIns="90557" bIns="45280"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893" y="9371502"/>
            <a:ext cx="2919302" cy="493235"/>
          </a:xfrm>
          <a:prstGeom prst="rect">
            <a:avLst/>
          </a:prstGeom>
        </p:spPr>
        <p:txBody>
          <a:bodyPr vert="horz" lIns="90557" tIns="45280" rIns="90557" bIns="45280" rtlCol="0" anchor="b"/>
          <a:lstStyle>
            <a:lvl1pPr algn="r" fontAlgn="auto">
              <a:spcBef>
                <a:spcPts val="0"/>
              </a:spcBef>
              <a:spcAft>
                <a:spcPts val="0"/>
              </a:spcAft>
              <a:defRPr sz="1100">
                <a:latin typeface="+mn-lt"/>
                <a:ea typeface="+mn-ea"/>
              </a:defRPr>
            </a:lvl1pPr>
          </a:lstStyle>
          <a:p>
            <a:pPr>
              <a:defRPr/>
            </a:pPr>
            <a:fld id="{0A7E7DC0-1654-4BC9-877C-B9F3F8549534}" type="slidenum">
              <a:rPr lang="ja-JP" altLang="en-US"/>
              <a:pPr>
                <a:defRPr/>
              </a:pPr>
              <a:t>‹#›</a:t>
            </a:fld>
            <a:endParaRPr lang="ja-JP" altLang="en-US"/>
          </a:p>
        </p:txBody>
      </p:sp>
    </p:spTree>
    <p:extLst>
      <p:ext uri="{BB962C8B-B14F-4D97-AF65-F5344CB8AC3E}">
        <p14:creationId xmlns:p14="http://schemas.microsoft.com/office/powerpoint/2010/main" val="2541358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707" kern="1200">
        <a:solidFill>
          <a:schemeClr val="tx1"/>
        </a:solidFill>
        <a:latin typeface="+mn-lt"/>
        <a:ea typeface="+mn-ea"/>
        <a:cs typeface="+mn-cs"/>
      </a:defRPr>
    </a:lvl1pPr>
    <a:lvl2pPr marL="269382" algn="l" rtl="0" eaLnBrk="0" fontAlgn="base" hangingPunct="0">
      <a:spcBef>
        <a:spcPct val="30000"/>
      </a:spcBef>
      <a:spcAft>
        <a:spcPct val="0"/>
      </a:spcAft>
      <a:defRPr kumimoji="1" sz="707" kern="1200">
        <a:solidFill>
          <a:schemeClr val="tx1"/>
        </a:solidFill>
        <a:latin typeface="+mn-lt"/>
        <a:ea typeface="+mn-ea"/>
        <a:cs typeface="+mn-cs"/>
      </a:defRPr>
    </a:lvl2pPr>
    <a:lvl3pPr marL="538764" algn="l" rtl="0" eaLnBrk="0" fontAlgn="base" hangingPunct="0">
      <a:spcBef>
        <a:spcPct val="30000"/>
      </a:spcBef>
      <a:spcAft>
        <a:spcPct val="0"/>
      </a:spcAft>
      <a:defRPr kumimoji="1" sz="707" kern="1200">
        <a:solidFill>
          <a:schemeClr val="tx1"/>
        </a:solidFill>
        <a:latin typeface="+mn-lt"/>
        <a:ea typeface="+mn-ea"/>
        <a:cs typeface="+mn-cs"/>
      </a:defRPr>
    </a:lvl3pPr>
    <a:lvl4pPr marL="808147" algn="l" rtl="0" eaLnBrk="0" fontAlgn="base" hangingPunct="0">
      <a:spcBef>
        <a:spcPct val="30000"/>
      </a:spcBef>
      <a:spcAft>
        <a:spcPct val="0"/>
      </a:spcAft>
      <a:defRPr kumimoji="1" sz="707" kern="1200">
        <a:solidFill>
          <a:schemeClr val="tx1"/>
        </a:solidFill>
        <a:latin typeface="+mn-lt"/>
        <a:ea typeface="+mn-ea"/>
        <a:cs typeface="+mn-cs"/>
      </a:defRPr>
    </a:lvl4pPr>
    <a:lvl5pPr marL="1077529" algn="l" rtl="0" eaLnBrk="0" fontAlgn="base" hangingPunct="0">
      <a:spcBef>
        <a:spcPct val="30000"/>
      </a:spcBef>
      <a:spcAft>
        <a:spcPct val="0"/>
      </a:spcAft>
      <a:defRPr kumimoji="1" sz="707" kern="1200">
        <a:solidFill>
          <a:schemeClr val="tx1"/>
        </a:solidFill>
        <a:latin typeface="+mn-lt"/>
        <a:ea typeface="+mn-ea"/>
        <a:cs typeface="+mn-cs"/>
      </a:defRPr>
    </a:lvl5pPr>
    <a:lvl6pPr marL="1346911" algn="l" defTabSz="538764" rtl="0" eaLnBrk="1" latinLnBrk="0" hangingPunct="1">
      <a:defRPr kumimoji="1" sz="707" kern="1200">
        <a:solidFill>
          <a:schemeClr val="tx1"/>
        </a:solidFill>
        <a:latin typeface="+mn-lt"/>
        <a:ea typeface="+mn-ea"/>
        <a:cs typeface="+mn-cs"/>
      </a:defRPr>
    </a:lvl6pPr>
    <a:lvl7pPr marL="1616293" algn="l" defTabSz="538764" rtl="0" eaLnBrk="1" latinLnBrk="0" hangingPunct="1">
      <a:defRPr kumimoji="1" sz="707" kern="1200">
        <a:solidFill>
          <a:schemeClr val="tx1"/>
        </a:solidFill>
        <a:latin typeface="+mn-lt"/>
        <a:ea typeface="+mn-ea"/>
        <a:cs typeface="+mn-cs"/>
      </a:defRPr>
    </a:lvl7pPr>
    <a:lvl8pPr marL="1885676" algn="l" defTabSz="538764" rtl="0" eaLnBrk="1" latinLnBrk="0" hangingPunct="1">
      <a:defRPr kumimoji="1" sz="707" kern="1200">
        <a:solidFill>
          <a:schemeClr val="tx1"/>
        </a:solidFill>
        <a:latin typeface="+mn-lt"/>
        <a:ea typeface="+mn-ea"/>
        <a:cs typeface="+mn-cs"/>
      </a:defRPr>
    </a:lvl8pPr>
    <a:lvl9pPr marL="2155058" algn="l" defTabSz="538764" rtl="0" eaLnBrk="1" latinLnBrk="0" hangingPunct="1">
      <a:defRPr kumimoji="1"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A7E7DC0-1654-4BC9-877C-B9F3F8549534}" type="slidenum">
              <a:rPr lang="ja-JP" altLang="en-US" smtClean="0"/>
              <a:pPr>
                <a:defRPr/>
              </a:pPr>
              <a:t>0</a:t>
            </a:fld>
            <a:endParaRPr lang="ja-JP" altLang="en-US"/>
          </a:p>
        </p:txBody>
      </p:sp>
    </p:spTree>
    <p:extLst>
      <p:ext uri="{BB962C8B-B14F-4D97-AF65-F5344CB8AC3E}">
        <p14:creationId xmlns:p14="http://schemas.microsoft.com/office/powerpoint/2010/main" val="1456755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6858508" cy="9906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pPr>
              <a:defRPr/>
            </a:pPr>
            <a:fld id="{226F2760-A9AC-4823-96B7-E683081E2399}" type="datetime1">
              <a:rPr lang="ja-JP" altLang="en-US" smtClean="0"/>
              <a:pPr>
                <a:defRPr/>
              </a:pPr>
              <a:t>2024/9/10</a:t>
            </a:fld>
            <a:endParaRPr lang="ja-JP" altLang="en-US"/>
          </a:p>
        </p:txBody>
      </p:sp>
      <p:sp>
        <p:nvSpPr>
          <p:cNvPr id="5" name="Footer Placeholder 4"/>
          <p:cNvSpPr>
            <a:spLocks noGrp="1"/>
          </p:cNvSpPr>
          <p:nvPr>
            <p:ph type="ftr" sz="quarter" idx="11"/>
          </p:nvPr>
        </p:nvSpPr>
        <p:spPr>
          <a:xfrm>
            <a:off x="1441451" y="7301092"/>
            <a:ext cx="3048645" cy="403578"/>
          </a:xfrm>
        </p:spPr>
        <p:txBody>
          <a:bodyPr/>
          <a:lstStyle/>
          <a:p>
            <a:pPr>
              <a:defRPr/>
            </a:pPr>
            <a:endParaRPr lang="ja-JP" altLang="en-US"/>
          </a:p>
        </p:txBody>
      </p:sp>
      <p:sp>
        <p:nvSpPr>
          <p:cNvPr id="6" name="Slide Number Placeholder 5"/>
          <p:cNvSpPr>
            <a:spLocks noGrp="1"/>
          </p:cNvSpPr>
          <p:nvPr>
            <p:ph type="sldNum" sz="quarter" idx="12"/>
          </p:nvPr>
        </p:nvSpPr>
        <p:spPr>
          <a:xfrm>
            <a:off x="5112988" y="7301092"/>
            <a:ext cx="310112" cy="403578"/>
          </a:xfrm>
        </p:spPr>
        <p:txBody>
          <a:bodyPr/>
          <a:lstStyle/>
          <a:p>
            <a:pPr>
              <a:defRPr/>
            </a:pPr>
            <a:fld id="{C67EA2EE-ADBA-41A2-B93F-5D9D6FF43514}" type="slidenum">
              <a:rPr lang="ja-JP" altLang="en-US" smtClean="0"/>
              <a:pPr>
                <a:defRPr/>
              </a:pPr>
              <a:t>‹#›</a:t>
            </a:fld>
            <a:endParaRPr lang="ja-JP" altLang="en-US"/>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27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spTree>
    <p:extLst>
      <p:ext uri="{BB962C8B-B14F-4D97-AF65-F5344CB8AC3E}">
        <p14:creationId xmlns:p14="http://schemas.microsoft.com/office/powerpoint/2010/main" val="18171633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161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9151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spTree>
    <p:extLst>
      <p:ext uri="{BB962C8B-B14F-4D97-AF65-F5344CB8AC3E}">
        <p14:creationId xmlns:p14="http://schemas.microsoft.com/office/powerpoint/2010/main" val="19969434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0858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94761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1327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9972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964C1719-7051-4887-9AD3-2E441B1474A7}"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7B3438CD-78F7-47F2-AE2D-4A572724E6AD}" type="slidenum">
              <a:rPr lang="ja-JP" altLang="en-US" smtClean="0"/>
              <a:pPr>
                <a:defRPr/>
              </a:pPr>
              <a:t>‹#›</a:t>
            </a:fld>
            <a:endParaRPr lang="ja-JP" altLang="en-US"/>
          </a:p>
        </p:txBody>
      </p:sp>
    </p:spTree>
    <p:extLst>
      <p:ext uri="{BB962C8B-B14F-4D97-AF65-F5344CB8AC3E}">
        <p14:creationId xmlns:p14="http://schemas.microsoft.com/office/powerpoint/2010/main" val="13609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C6102DAB-777F-4203-B12B-37164296ED61}" type="datetime1">
              <a:rPr lang="ja-JP" altLang="en-US" smtClean="0"/>
              <a:pPr>
                <a:defRPr/>
              </a:pPr>
              <a:t>2024/9/10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00943DE-A5B9-44FD-913F-E875FCD6E1A6}" type="slidenum">
              <a:rPr lang="ja-JP" altLang="en-US" smtClean="0"/>
              <a:pPr>
                <a:defRPr/>
              </a:pPr>
              <a:t>‹#›</a:t>
            </a:fld>
            <a:endParaRPr lang="ja-JP" altLang="en-US"/>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88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2650"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F8CA11AF-7150-4B9B-9B8E-52F977C677C1}" type="datetime1">
              <a:rPr lang="ja-JP" altLang="en-US" smtClean="0"/>
              <a:pPr>
                <a:defRPr/>
              </a:pPr>
              <a:t>2024/9/10</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EA9C70E-7B2A-4D33-B126-13E6B932D46C}" type="slidenum">
              <a:rPr lang="ja-JP" altLang="en-US" smtClean="0"/>
              <a:pPr>
                <a:defRPr/>
              </a:pPr>
              <a:t>‹#›</a:t>
            </a:fld>
            <a:endParaRPr lang="ja-JP" altLang="en-US"/>
          </a:p>
        </p:txBody>
      </p:sp>
    </p:spTree>
    <p:extLst>
      <p:ext uri="{BB962C8B-B14F-4D97-AF65-F5344CB8AC3E}">
        <p14:creationId xmlns:p14="http://schemas.microsoft.com/office/powerpoint/2010/main" val="370262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82651" y="4684713"/>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81374" y="4684713"/>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D00E7E63-35D2-4127-A74E-5A9FD04F1DE9}" type="datetime1">
              <a:rPr lang="ja-JP" altLang="en-US" smtClean="0"/>
              <a:pPr>
                <a:defRPr/>
              </a:pPr>
              <a:t>2024/9/10</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3B5DF491-15DC-4689-8B78-C9CCC1405521}" type="slidenum">
              <a:rPr lang="ja-JP" altLang="en-US" smtClean="0"/>
              <a:pPr>
                <a:defRPr/>
              </a:pPr>
              <a:t>‹#›</a:t>
            </a:fld>
            <a:endParaRPr lang="ja-JP" altLang="en-US"/>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40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6ECEAF93-8365-4479-B1DE-2301C3578E88}" type="datetime1">
              <a:rPr lang="ja-JP" altLang="en-US" smtClean="0"/>
              <a:pPr>
                <a:defRPr/>
              </a:pPr>
              <a:t>2024/9/10</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134E3A08-9D6E-4B47-B539-93DEF1238670}" type="slidenum">
              <a:rPr lang="ja-JP" altLang="en-US" smtClean="0"/>
              <a:pPr>
                <a:defRPr/>
              </a:pPr>
              <a:t>‹#›</a:t>
            </a:fld>
            <a:endParaRPr lang="ja-JP" altLang="en-US"/>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22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999D174-A4F4-47D4-8910-E1F2630DFC7C}" type="datetime1">
              <a:rPr lang="ja-JP" altLang="en-US" smtClean="0"/>
              <a:pPr>
                <a:defRPr/>
              </a:pPr>
              <a:t>2024/9/10</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C984DB45-DA9E-49E9-8D6F-4AD149FC8F3B}" type="slidenum">
              <a:rPr lang="ja-JP" altLang="en-US" smtClean="0"/>
              <a:pPr>
                <a:defRPr/>
              </a:pPr>
              <a:t>‹#›</a:t>
            </a:fld>
            <a:endParaRPr lang="ja-JP" altLang="en-US"/>
          </a:p>
        </p:txBody>
      </p:sp>
    </p:spTree>
    <p:extLst>
      <p:ext uri="{BB962C8B-B14F-4D97-AF65-F5344CB8AC3E}">
        <p14:creationId xmlns:p14="http://schemas.microsoft.com/office/powerpoint/2010/main" val="166888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4D55844F-78C7-4E62-AAED-2C4B002BCA42}" type="datetime1">
              <a:rPr lang="ja-JP" altLang="en-US" smtClean="0"/>
              <a:pPr>
                <a:defRPr/>
              </a:pPr>
              <a:t>2024/9/10</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15C4D563-CEB3-45B3-A733-D804ADB5F96A}" type="slidenum">
              <a:rPr lang="ja-JP" altLang="en-US" smtClean="0"/>
              <a:pPr>
                <a:defRPr/>
              </a:pPr>
              <a:t>‹#›</a:t>
            </a:fld>
            <a:endParaRPr lang="ja-JP" altLang="en-US"/>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8995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5D2C117-41A9-471A-9408-DB5C91C76A0B}" type="datetime1">
              <a:rPr lang="ja-JP" altLang="en-US" smtClean="0"/>
              <a:pPr>
                <a:defRPr/>
              </a:pPr>
              <a:t>2024/9/10</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68BB13D1-2B27-47F4-8483-7F400D45192C}" type="slidenum">
              <a:rPr lang="ja-JP" altLang="en-US" smtClean="0"/>
              <a:pPr>
                <a:defRPr/>
              </a:pPr>
              <a:t>‹#›</a:t>
            </a:fld>
            <a:endParaRPr lang="ja-JP" altLang="en-US"/>
          </a:p>
        </p:txBody>
      </p:sp>
    </p:spTree>
    <p:extLst>
      <p:ext uri="{BB962C8B-B14F-4D97-AF65-F5344CB8AC3E}">
        <p14:creationId xmlns:p14="http://schemas.microsoft.com/office/powerpoint/2010/main" val="54019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906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a:defRPr/>
            </a:pPr>
            <a:fld id="{4D55844F-78C7-4E62-AAED-2C4B002BCA42}" type="datetime1">
              <a:rPr lang="ja-JP" altLang="en-US" smtClean="0"/>
              <a:pPr>
                <a:defRPr/>
              </a:pPr>
              <a:t>2024/9/10</a:t>
            </a:fld>
            <a:endParaRPr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a:defRPr/>
            </a:pPr>
            <a:endParaRPr lang="ja-JP" altLang="en-US"/>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a:defRPr/>
            </a:pPr>
            <a:fld id="{15C4D563-CEB3-45B3-A733-D804ADB5F96A}" type="slidenum">
              <a:rPr lang="ja-JP" altLang="en-US" smtClean="0"/>
              <a:pPr>
                <a:defRPr/>
              </a:pPr>
              <a:t>‹#›</a:t>
            </a:fld>
            <a:endParaRPr lang="ja-JP" altLang="en-US"/>
          </a:p>
        </p:txBody>
      </p:sp>
    </p:spTree>
    <p:extLst>
      <p:ext uri="{BB962C8B-B14F-4D97-AF65-F5344CB8AC3E}">
        <p14:creationId xmlns:p14="http://schemas.microsoft.com/office/powerpoint/2010/main" val="2017843529"/>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 id="2147484310" r:id="rId15"/>
    <p:sldLayoutId id="2147484311" r:id="rId16"/>
    <p:sldLayoutId id="2147484312" r:id="rId17"/>
  </p:sldLayoutIdLst>
  <p:hf hdr="0" ftr="0" dt="0"/>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5903" y="1066282"/>
            <a:ext cx="6502177" cy="523220"/>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pPr algn="ctr"/>
            <a:r>
              <a:rPr lang="ja-JP" altLang="en-US" sz="2800" u="sng" spc="-150" dirty="0">
                <a:ln/>
                <a:solidFill>
                  <a:srgbClr val="FF7C80"/>
                </a:solidFill>
                <a:latin typeface="HGP創英角ｺﾞｼｯｸUB" panose="020B0900000000000000" pitchFamily="50" charset="-128"/>
                <a:ea typeface="HGP創英角ｺﾞｼｯｸUB" panose="020B0900000000000000" pitchFamily="50" charset="-128"/>
                <a:cs typeface="Angsana New" panose="02020603050405020304" pitchFamily="18" charset="-34"/>
              </a:rPr>
              <a:t>　</a:t>
            </a:r>
            <a:r>
              <a:rPr lang="ja-JP" altLang="en-US" sz="2800" u="sng" spc="-150" dirty="0">
                <a:ln/>
                <a:solidFill>
                  <a:srgbClr val="FF7C80"/>
                </a:solidFill>
                <a:latin typeface="ＭＳ Ｐゴシック 見出し"/>
                <a:ea typeface="HGP創英角ｺﾞｼｯｸUB" panose="020B0900000000000000" pitchFamily="50" charset="-128"/>
                <a:cs typeface="Angsana New" panose="02020603050405020304" pitchFamily="18" charset="-34"/>
              </a:rPr>
              <a:t>新婚生活</a:t>
            </a:r>
            <a:r>
              <a:rPr kumimoji="1" lang="ja-JP" altLang="en-US" sz="2800" u="sng" spc="-150" dirty="0">
                <a:ln/>
                <a:solidFill>
                  <a:schemeClr val="accent4"/>
                </a:solidFill>
                <a:latin typeface="ＭＳ Ｐゴシック 見出し"/>
                <a:ea typeface="HGP創英角ｺﾞｼｯｸUB" panose="020B0900000000000000" pitchFamily="50" charset="-128"/>
                <a:cs typeface="Angsana New" panose="02020603050405020304" pitchFamily="18" charset="-34"/>
              </a:rPr>
              <a:t>を応援します</a:t>
            </a:r>
            <a:r>
              <a:rPr kumimoji="1" lang="ja-JP" altLang="en-US" sz="2800" u="sng" spc="-150" dirty="0">
                <a:ln/>
                <a:solidFill>
                  <a:srgbClr val="FF7C80"/>
                </a:solidFill>
                <a:latin typeface="ＭＳ Ｐゴシック 見出し"/>
                <a:ea typeface="HGP創英角ｺﾞｼｯｸUB" panose="020B0900000000000000" pitchFamily="50" charset="-128"/>
                <a:cs typeface="Angsana New" panose="02020603050405020304" pitchFamily="18" charset="-34"/>
              </a:rPr>
              <a:t>！（最大６０万円）</a:t>
            </a:r>
          </a:p>
        </p:txBody>
      </p:sp>
      <p:sp>
        <p:nvSpPr>
          <p:cNvPr id="2" name="テキスト ボックス 1"/>
          <p:cNvSpPr txBox="1"/>
          <p:nvPr/>
        </p:nvSpPr>
        <p:spPr>
          <a:xfrm>
            <a:off x="627469" y="2099293"/>
            <a:ext cx="5706606" cy="2970044"/>
          </a:xfrm>
          <a:prstGeom prst="rect">
            <a:avLst/>
          </a:prstGeom>
          <a:noFill/>
          <a:ln>
            <a:noFill/>
          </a:ln>
        </p:spPr>
        <p:txBody>
          <a:bodyPr wrap="square" rtlCol="0">
            <a:spAutoFit/>
          </a:bodyPr>
          <a:lstStyle/>
          <a:p>
            <a:pPr>
              <a:lnSpc>
                <a:spcPct val="100000"/>
              </a:lnSpc>
              <a:spcAft>
                <a:spcPts val="0"/>
              </a:spcAft>
            </a:pPr>
            <a:r>
              <a:rPr kumimoji="1" lang="ja-JP" altLang="en-US" sz="1500" dirty="0">
                <a:solidFill>
                  <a:schemeClr val="tx1">
                    <a:lumMod val="65000"/>
                    <a:lumOff val="35000"/>
                  </a:schemeClr>
                </a:solidFill>
                <a:latin typeface="+mj-ea"/>
                <a:ea typeface="+mj-ea"/>
              </a:rPr>
              <a:t>　　</a:t>
            </a:r>
            <a:endParaRPr kumimoji="1" lang="en-US" altLang="ja-JP" sz="1100" dirty="0"/>
          </a:p>
          <a:p>
            <a:pPr defTabSz="342900">
              <a:lnSpc>
                <a:spcPts val="1600"/>
              </a:lnSpc>
              <a:defRPr/>
            </a:pPr>
            <a:r>
              <a:rPr kumimoji="1" lang="en-US" altLang="ja-JP" sz="1300" dirty="0">
                <a:latin typeface="+mj-ea"/>
                <a:ea typeface="+mj-ea"/>
              </a:rPr>
              <a:t>1</a:t>
            </a:r>
            <a:r>
              <a:rPr kumimoji="1" lang="ja-JP" altLang="en-US" sz="1300" dirty="0">
                <a:latin typeface="+mj-ea"/>
                <a:ea typeface="+mj-ea"/>
              </a:rPr>
              <a:t>．</a:t>
            </a:r>
            <a:r>
              <a:rPr kumimoji="1" lang="ja-JP" altLang="en-US" sz="1300" b="1" dirty="0">
                <a:latin typeface="+mj-ea"/>
                <a:ea typeface="+mj-ea"/>
              </a:rPr>
              <a:t>令和</a:t>
            </a:r>
            <a:r>
              <a:rPr kumimoji="1" lang="en-US" altLang="ja-JP" sz="1300" b="1" dirty="0">
                <a:latin typeface="+mj-ea"/>
                <a:ea typeface="+mj-ea"/>
              </a:rPr>
              <a:t>6</a:t>
            </a:r>
            <a:r>
              <a:rPr kumimoji="1" lang="ja-JP" altLang="en-US" sz="1300" b="1" dirty="0">
                <a:latin typeface="+mj-ea"/>
                <a:ea typeface="+mj-ea"/>
              </a:rPr>
              <a:t>年</a:t>
            </a:r>
            <a:r>
              <a:rPr kumimoji="1" lang="en-US" altLang="ja-JP" sz="1300" b="1" dirty="0">
                <a:latin typeface="+mj-ea"/>
                <a:ea typeface="+mj-ea"/>
              </a:rPr>
              <a:t>1</a:t>
            </a:r>
            <a:r>
              <a:rPr kumimoji="1" lang="ja-JP" altLang="en-US" sz="1300" b="1" dirty="0">
                <a:latin typeface="+mj-ea"/>
                <a:ea typeface="+mj-ea"/>
              </a:rPr>
              <a:t>月</a:t>
            </a:r>
            <a:r>
              <a:rPr kumimoji="1" lang="en-US" altLang="ja-JP" sz="1300" b="1" dirty="0">
                <a:latin typeface="+mj-ea"/>
                <a:ea typeface="+mj-ea"/>
              </a:rPr>
              <a:t>1</a:t>
            </a:r>
            <a:r>
              <a:rPr kumimoji="1" lang="ja-JP" altLang="en-US" sz="1300" b="1" dirty="0">
                <a:latin typeface="+mj-ea"/>
                <a:ea typeface="+mj-ea"/>
              </a:rPr>
              <a:t>日から令和</a:t>
            </a:r>
            <a:r>
              <a:rPr kumimoji="1" lang="en-US" altLang="ja-JP" sz="1300" b="1" dirty="0">
                <a:latin typeface="+mj-ea"/>
                <a:ea typeface="+mj-ea"/>
              </a:rPr>
              <a:t>7</a:t>
            </a:r>
            <a:r>
              <a:rPr kumimoji="1" lang="ja-JP" altLang="en-US" sz="1300" b="1" dirty="0">
                <a:latin typeface="+mj-ea"/>
                <a:ea typeface="+mj-ea"/>
              </a:rPr>
              <a:t>年</a:t>
            </a:r>
            <a:r>
              <a:rPr kumimoji="1" lang="en-US" altLang="ja-JP" sz="1300" b="1" dirty="0">
                <a:latin typeface="+mj-ea"/>
                <a:ea typeface="+mj-ea"/>
              </a:rPr>
              <a:t>2</a:t>
            </a:r>
            <a:r>
              <a:rPr kumimoji="1" lang="ja-JP" altLang="en-US" sz="1300" b="1" dirty="0">
                <a:latin typeface="+mj-ea"/>
                <a:ea typeface="+mj-ea"/>
              </a:rPr>
              <a:t>月</a:t>
            </a:r>
            <a:r>
              <a:rPr kumimoji="1" lang="en-US" altLang="ja-JP" sz="1300" b="1" dirty="0">
                <a:latin typeface="+mj-ea"/>
                <a:ea typeface="+mj-ea"/>
              </a:rPr>
              <a:t>28</a:t>
            </a:r>
            <a:r>
              <a:rPr kumimoji="1" lang="ja-JP" altLang="en-US" sz="1300" b="1" dirty="0">
                <a:latin typeface="+mj-ea"/>
                <a:ea typeface="+mj-ea"/>
              </a:rPr>
              <a:t>日</a:t>
            </a:r>
            <a:r>
              <a:rPr kumimoji="1" lang="ja-JP" altLang="en-US" sz="1300" dirty="0">
                <a:latin typeface="+mj-ea"/>
                <a:ea typeface="+mj-ea"/>
              </a:rPr>
              <a:t>の間において婚姻の届出が受理されて</a:t>
            </a:r>
            <a:endParaRPr kumimoji="1" lang="en-US" altLang="ja-JP" sz="1300" dirty="0">
              <a:latin typeface="+mj-ea"/>
              <a:ea typeface="+mj-ea"/>
            </a:endParaRPr>
          </a:p>
          <a:p>
            <a:pPr defTabSz="342900">
              <a:lnSpc>
                <a:spcPts val="1600"/>
              </a:lnSpc>
              <a:defRPr/>
            </a:pPr>
            <a:r>
              <a:rPr kumimoji="1" lang="ja-JP" altLang="en-US" sz="1300" dirty="0">
                <a:latin typeface="+mj-ea"/>
                <a:ea typeface="+mj-ea"/>
              </a:rPr>
              <a:t>　　いること。</a:t>
            </a:r>
          </a:p>
          <a:p>
            <a:pPr defTabSz="342900">
              <a:lnSpc>
                <a:spcPts val="1600"/>
              </a:lnSpc>
              <a:defRPr/>
            </a:pPr>
            <a:r>
              <a:rPr kumimoji="1" lang="en-US" altLang="ja-JP" sz="1300" dirty="0">
                <a:latin typeface="+mj-ea"/>
                <a:ea typeface="+mj-ea"/>
              </a:rPr>
              <a:t>2</a:t>
            </a:r>
            <a:r>
              <a:rPr kumimoji="1" lang="ja-JP" altLang="en-US" sz="1300" dirty="0">
                <a:latin typeface="+mj-ea"/>
                <a:ea typeface="+mj-ea"/>
              </a:rPr>
              <a:t>．婚姻の届出の受理日におけるご夫妻の年齢がいずれも</a:t>
            </a:r>
            <a:r>
              <a:rPr kumimoji="1" lang="en-US" altLang="ja-JP" sz="1300" dirty="0">
                <a:latin typeface="+mj-ea"/>
                <a:ea typeface="+mj-ea"/>
              </a:rPr>
              <a:t>39</a:t>
            </a:r>
            <a:r>
              <a:rPr kumimoji="1" lang="ja-JP" altLang="en-US" sz="1300" dirty="0">
                <a:latin typeface="+mj-ea"/>
                <a:ea typeface="+mj-ea"/>
              </a:rPr>
              <a:t>歳以下であること。</a:t>
            </a:r>
          </a:p>
          <a:p>
            <a:pPr defTabSz="342900">
              <a:lnSpc>
                <a:spcPts val="1600"/>
              </a:lnSpc>
              <a:defRPr/>
            </a:pPr>
            <a:r>
              <a:rPr kumimoji="1" lang="en-US" altLang="ja-JP" sz="1300" dirty="0">
                <a:latin typeface="+mj-ea"/>
                <a:ea typeface="+mj-ea"/>
              </a:rPr>
              <a:t>3</a:t>
            </a:r>
            <a:r>
              <a:rPr kumimoji="1" lang="ja-JP" altLang="en-US" sz="1300" dirty="0">
                <a:latin typeface="+mj-ea"/>
                <a:ea typeface="+mj-ea"/>
              </a:rPr>
              <a:t>．ご夫妻の所得を合算して</a:t>
            </a:r>
            <a:r>
              <a:rPr kumimoji="1" lang="en-US" altLang="ja-JP" sz="1300" dirty="0">
                <a:latin typeface="+mj-ea"/>
                <a:ea typeface="+mj-ea"/>
              </a:rPr>
              <a:t>500</a:t>
            </a:r>
            <a:r>
              <a:rPr kumimoji="1" lang="ja-JP" altLang="en-US" sz="1300" dirty="0">
                <a:latin typeface="+mj-ea"/>
                <a:ea typeface="+mj-ea"/>
              </a:rPr>
              <a:t>万円未満であること。</a:t>
            </a:r>
            <a:endParaRPr kumimoji="1" lang="en-US" altLang="ja-JP" sz="1200" dirty="0">
              <a:solidFill>
                <a:prstClr val="black"/>
              </a:solidFill>
              <a:latin typeface="+mj-ea"/>
              <a:ea typeface="+mj-ea"/>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j-ea"/>
                <a:ea typeface="+mj-ea"/>
              </a:rPr>
              <a:t>　　</a:t>
            </a:r>
            <a:r>
              <a:rPr kumimoji="1" lang="en-US" altLang="ja-JP" sz="1200" dirty="0">
                <a:solidFill>
                  <a:prstClr val="black"/>
                </a:solidFill>
                <a:latin typeface="+mj-ea"/>
                <a:ea typeface="+mj-ea"/>
              </a:rPr>
              <a:t>※</a:t>
            </a:r>
            <a:r>
              <a:rPr kumimoji="1" lang="ja-JP" altLang="en-US" sz="1200" b="0" i="0" u="none" strike="noStrike" kern="1200" cap="none" spc="0" normalizeH="0" baseline="0" noProof="0" dirty="0">
                <a:ln>
                  <a:noFill/>
                </a:ln>
                <a:solidFill>
                  <a:prstClr val="black"/>
                </a:solidFill>
                <a:effectLst/>
                <a:uLnTx/>
                <a:uFillTx/>
                <a:latin typeface="+mj-ea"/>
                <a:ea typeface="+mj-ea"/>
                <a:cs typeface="+mn-cs"/>
              </a:rPr>
              <a:t>奨学金を返還している世帯は、奨学金の年間返済額をご夫妻の所得から控除</a:t>
            </a:r>
            <a:endParaRPr kumimoji="1" lang="en-US" altLang="ja-JP" sz="1200" dirty="0">
              <a:latin typeface="+mj-ea"/>
              <a:ea typeface="+mj-ea"/>
            </a:endParaRPr>
          </a:p>
          <a:p>
            <a:pPr defTabSz="342900">
              <a:lnSpc>
                <a:spcPts val="1600"/>
              </a:lnSpc>
              <a:defRPr/>
            </a:pPr>
            <a:r>
              <a:rPr kumimoji="1" lang="en-US" altLang="ja-JP" sz="1300" dirty="0">
                <a:latin typeface="+mj-ea"/>
                <a:ea typeface="+mj-ea"/>
              </a:rPr>
              <a:t>4.</a:t>
            </a:r>
            <a:r>
              <a:rPr kumimoji="1" lang="ja-JP" altLang="en-US" sz="1300" dirty="0">
                <a:latin typeface="+mj-ea"/>
                <a:ea typeface="+mj-ea"/>
              </a:rPr>
              <a:t>新居となる住居及び住所が町内にあること。</a:t>
            </a:r>
            <a:endParaRPr kumimoji="1" lang="en-US" altLang="ja-JP" sz="1300" dirty="0">
              <a:latin typeface="+mj-ea"/>
              <a:ea typeface="+mj-ea"/>
            </a:endParaRPr>
          </a:p>
          <a:p>
            <a:pPr defTabSz="342900">
              <a:lnSpc>
                <a:spcPts val="1600"/>
              </a:lnSpc>
              <a:defRPr/>
            </a:pPr>
            <a:r>
              <a:rPr kumimoji="1" lang="en-US" altLang="ja-JP" sz="1300" dirty="0">
                <a:latin typeface="+mj-ea"/>
                <a:ea typeface="+mj-ea"/>
              </a:rPr>
              <a:t>5.</a:t>
            </a:r>
            <a:r>
              <a:rPr kumimoji="1" lang="ja-JP" altLang="en-US" sz="1300" dirty="0">
                <a:latin typeface="+mj-ea"/>
                <a:ea typeface="+mj-ea"/>
              </a:rPr>
              <a:t>他の公的制度による家賃補助等を受けていないこと。</a:t>
            </a:r>
          </a:p>
          <a:p>
            <a:pPr defTabSz="342900">
              <a:lnSpc>
                <a:spcPts val="1600"/>
              </a:lnSpc>
              <a:defRPr/>
            </a:pPr>
            <a:r>
              <a:rPr kumimoji="1" lang="en-US" altLang="ja-JP" sz="1300" dirty="0">
                <a:latin typeface="+mj-ea"/>
                <a:ea typeface="+mj-ea"/>
              </a:rPr>
              <a:t>6.</a:t>
            </a:r>
            <a:r>
              <a:rPr kumimoji="1" lang="ja-JP" altLang="en-US" sz="1300" dirty="0">
                <a:latin typeface="+mj-ea"/>
                <a:ea typeface="+mj-ea"/>
              </a:rPr>
              <a:t>過去にこの制度に基づく補助を受けたことがないこと。</a:t>
            </a:r>
          </a:p>
          <a:p>
            <a:pPr defTabSz="342900">
              <a:lnSpc>
                <a:spcPts val="1600"/>
              </a:lnSpc>
              <a:defRPr/>
            </a:pPr>
            <a:r>
              <a:rPr kumimoji="1" lang="en-US" altLang="ja-JP" sz="1300" dirty="0">
                <a:latin typeface="+mj-ea"/>
                <a:ea typeface="+mj-ea"/>
              </a:rPr>
              <a:t>7.</a:t>
            </a:r>
            <a:r>
              <a:rPr kumimoji="1" lang="ja-JP" altLang="en-US" sz="1300" dirty="0">
                <a:latin typeface="+mj-ea"/>
                <a:ea typeface="+mj-ea"/>
              </a:rPr>
              <a:t>町税等に滞納が無い世帯であること。</a:t>
            </a:r>
          </a:p>
          <a:p>
            <a:pPr defTabSz="342900">
              <a:lnSpc>
                <a:spcPts val="1600"/>
              </a:lnSpc>
              <a:defRPr/>
            </a:pPr>
            <a:r>
              <a:rPr kumimoji="1" lang="en-US" altLang="ja-JP" sz="1300" dirty="0">
                <a:latin typeface="+mj-ea"/>
                <a:ea typeface="+mj-ea"/>
              </a:rPr>
              <a:t>8</a:t>
            </a:r>
            <a:r>
              <a:rPr kumimoji="1" lang="ja-JP" altLang="en-US" sz="1300" dirty="0">
                <a:latin typeface="+mj-ea"/>
                <a:ea typeface="+mj-ea"/>
              </a:rPr>
              <a:t>．ご夫妻ともに暴力団員（暴力団員による不当な行為の防止等に関する法律</a:t>
            </a:r>
            <a:endParaRPr kumimoji="1" lang="en-US" altLang="ja-JP" sz="1300" dirty="0">
              <a:latin typeface="+mj-ea"/>
              <a:ea typeface="+mj-ea"/>
            </a:endParaRPr>
          </a:p>
          <a:p>
            <a:pPr defTabSz="342900">
              <a:lnSpc>
                <a:spcPts val="1600"/>
              </a:lnSpc>
              <a:defRPr/>
            </a:pPr>
            <a:r>
              <a:rPr kumimoji="1" lang="ja-JP" altLang="en-US" sz="1300" dirty="0">
                <a:latin typeface="+mj-ea"/>
                <a:ea typeface="+mj-ea"/>
              </a:rPr>
              <a:t>　　（平成</a:t>
            </a:r>
            <a:r>
              <a:rPr kumimoji="1" lang="en-US" altLang="ja-JP" sz="1300" dirty="0">
                <a:latin typeface="+mj-ea"/>
                <a:ea typeface="+mj-ea"/>
              </a:rPr>
              <a:t>3</a:t>
            </a:r>
            <a:r>
              <a:rPr kumimoji="1" lang="ja-JP" altLang="en-US" sz="1300" dirty="0">
                <a:latin typeface="+mj-ea"/>
                <a:ea typeface="+mj-ea"/>
              </a:rPr>
              <a:t>年法律第</a:t>
            </a:r>
            <a:r>
              <a:rPr kumimoji="1" lang="en-US" altLang="ja-JP" sz="1300" dirty="0">
                <a:latin typeface="+mj-ea"/>
                <a:ea typeface="+mj-ea"/>
              </a:rPr>
              <a:t>77</a:t>
            </a:r>
            <a:r>
              <a:rPr kumimoji="1" lang="ja-JP" altLang="en-US" sz="1300" dirty="0">
                <a:latin typeface="+mj-ea"/>
                <a:ea typeface="+mj-ea"/>
              </a:rPr>
              <a:t>号）第</a:t>
            </a:r>
            <a:r>
              <a:rPr kumimoji="1" lang="en-US" altLang="ja-JP" sz="1300" dirty="0">
                <a:latin typeface="+mj-ea"/>
                <a:ea typeface="+mj-ea"/>
              </a:rPr>
              <a:t>2</a:t>
            </a:r>
            <a:r>
              <a:rPr kumimoji="1" lang="ja-JP" altLang="en-US" sz="1300" dirty="0">
                <a:latin typeface="+mj-ea"/>
                <a:ea typeface="+mj-ea"/>
              </a:rPr>
              <a:t>条第</a:t>
            </a:r>
            <a:r>
              <a:rPr kumimoji="1" lang="en-US" altLang="ja-JP" sz="1300" dirty="0">
                <a:latin typeface="+mj-ea"/>
                <a:ea typeface="+mj-ea"/>
              </a:rPr>
              <a:t>6</a:t>
            </a:r>
            <a:r>
              <a:rPr kumimoji="1" lang="ja-JP" altLang="en-US" sz="1300" dirty="0">
                <a:latin typeface="+mj-ea"/>
                <a:ea typeface="+mj-ea"/>
              </a:rPr>
              <a:t>号に規定する暴力団員をいう。）と密接な関</a:t>
            </a:r>
            <a:endParaRPr kumimoji="1" lang="en-US" altLang="ja-JP" sz="1300" dirty="0">
              <a:latin typeface="+mj-ea"/>
              <a:ea typeface="+mj-ea"/>
            </a:endParaRPr>
          </a:p>
          <a:p>
            <a:pPr defTabSz="342900">
              <a:lnSpc>
                <a:spcPts val="1600"/>
              </a:lnSpc>
              <a:defRPr/>
            </a:pPr>
            <a:r>
              <a:rPr kumimoji="1" lang="ja-JP" altLang="en-US" sz="1300" dirty="0">
                <a:latin typeface="+mj-ea"/>
                <a:ea typeface="+mj-ea"/>
              </a:rPr>
              <a:t>　　係等を有する者ではないこと。</a:t>
            </a:r>
          </a:p>
          <a:p>
            <a:pPr defTabSz="342900">
              <a:lnSpc>
                <a:spcPts val="1600"/>
              </a:lnSpc>
              <a:defRPr/>
            </a:pPr>
            <a:r>
              <a:rPr kumimoji="1" lang="ja-JP" altLang="en-US" sz="1300" dirty="0">
                <a:latin typeface="+mj-ea"/>
                <a:ea typeface="+mj-ea"/>
              </a:rPr>
              <a:t>⇒以上</a:t>
            </a:r>
            <a:r>
              <a:rPr kumimoji="1" lang="en-US" altLang="ja-JP" sz="1300" b="1" u="sng" dirty="0">
                <a:latin typeface="+mj-ea"/>
                <a:ea typeface="+mj-ea"/>
              </a:rPr>
              <a:t>8</a:t>
            </a:r>
            <a:r>
              <a:rPr kumimoji="1" lang="ja-JP" altLang="en-US" sz="1300" b="1" u="sng" dirty="0">
                <a:latin typeface="+mj-ea"/>
                <a:ea typeface="+mj-ea"/>
              </a:rPr>
              <a:t>つ全てに「当てはまる」方</a:t>
            </a:r>
            <a:r>
              <a:rPr kumimoji="1" lang="ja-JP" altLang="en-US" sz="1300" dirty="0">
                <a:latin typeface="+mj-ea"/>
                <a:ea typeface="+mj-ea"/>
              </a:rPr>
              <a:t>は、補助の対象となります</a:t>
            </a:r>
            <a:r>
              <a:rPr lang="ja-JP" altLang="en-US" sz="1400" dirty="0">
                <a:latin typeface="+mj-ea"/>
                <a:ea typeface="+mj-ea"/>
              </a:rPr>
              <a:t>。</a:t>
            </a:r>
            <a:endParaRPr lang="en-US" altLang="ja-JP" sz="1400" dirty="0">
              <a:latin typeface="+mj-ea"/>
              <a:ea typeface="+mj-ea"/>
            </a:endParaRPr>
          </a:p>
        </p:txBody>
      </p:sp>
      <p:sp>
        <p:nvSpPr>
          <p:cNvPr id="20" name="正方形/長方形 19"/>
          <p:cNvSpPr/>
          <p:nvPr/>
        </p:nvSpPr>
        <p:spPr>
          <a:xfrm>
            <a:off x="5019158" y="8917957"/>
            <a:ext cx="1502692" cy="514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ja-JP" altLang="en-US" sz="1100" u="dbl" dirty="0">
              <a:solidFill>
                <a:schemeClr val="tx1">
                  <a:lumMod val="65000"/>
                  <a:lumOff val="35000"/>
                </a:schemeClr>
              </a:solidFill>
              <a:latin typeface="+mj-ea"/>
            </a:endParaRPr>
          </a:p>
        </p:txBody>
      </p:sp>
      <p:sp>
        <p:nvSpPr>
          <p:cNvPr id="6" name="横巻き 5"/>
          <p:cNvSpPr/>
          <p:nvPr/>
        </p:nvSpPr>
        <p:spPr>
          <a:xfrm>
            <a:off x="764704" y="0"/>
            <a:ext cx="5328592" cy="1066282"/>
          </a:xfrm>
          <a:prstGeom prst="horizontalScroll">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latin typeface="ＭＳ Ｐゴシック" panose="020B0600070205080204" pitchFamily="50" charset="-128"/>
                <a:ea typeface="ＭＳ Ｐゴシック" panose="020B0600070205080204" pitchFamily="50" charset="-128"/>
              </a:rPr>
              <a:t>令和６年度</a:t>
            </a:r>
            <a:endParaRPr lang="en-US" altLang="ja-JP" sz="28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800" dirty="0">
                <a:solidFill>
                  <a:schemeClr val="bg1"/>
                </a:solidFill>
                <a:latin typeface="ＭＳ Ｐゴシック" panose="020B0600070205080204" pitchFamily="50" charset="-128"/>
                <a:ea typeface="ＭＳ Ｐゴシック" panose="020B0600070205080204" pitchFamily="50" charset="-128"/>
              </a:rPr>
              <a:t>甲良町</a:t>
            </a:r>
            <a:r>
              <a:rPr kumimoji="1" lang="ja-JP" altLang="en-US" sz="2800" dirty="0">
                <a:solidFill>
                  <a:schemeClr val="bg1"/>
                </a:solidFill>
                <a:latin typeface="ＭＳ Ｐゴシック" panose="020B0600070205080204" pitchFamily="50" charset="-128"/>
                <a:ea typeface="ＭＳ Ｐゴシック" panose="020B0600070205080204" pitchFamily="50" charset="-128"/>
              </a:rPr>
              <a:t>結婚新生活支援事業</a:t>
            </a:r>
          </a:p>
        </p:txBody>
      </p:sp>
      <p:sp>
        <p:nvSpPr>
          <p:cNvPr id="30" name="テキスト ボックス 29"/>
          <p:cNvSpPr txBox="1"/>
          <p:nvPr/>
        </p:nvSpPr>
        <p:spPr>
          <a:xfrm>
            <a:off x="488389" y="1756230"/>
            <a:ext cx="1585955" cy="323165"/>
          </a:xfrm>
          <a:prstGeom prst="rect">
            <a:avLst/>
          </a:prstGeom>
          <a:solidFill>
            <a:schemeClr val="accent5">
              <a:lumMod val="20000"/>
              <a:lumOff val="80000"/>
            </a:schemeClr>
          </a:solidFill>
          <a:ln w="19050">
            <a:solidFill>
              <a:schemeClr val="accent4"/>
            </a:solidFill>
          </a:ln>
        </p:spPr>
        <p:txBody>
          <a:bodyPr wrap="square" rtlCol="0">
            <a:spAutoFit/>
          </a:bodyPr>
          <a:lstStyle/>
          <a:p>
            <a:r>
              <a:rPr kumimoji="1" lang="ja-JP" altLang="en-US" sz="1500" b="1" dirty="0">
                <a:solidFill>
                  <a:schemeClr val="tx1">
                    <a:lumMod val="65000"/>
                    <a:lumOff val="35000"/>
                  </a:schemeClr>
                </a:solidFill>
                <a:latin typeface="+mj-ea"/>
                <a:ea typeface="+mj-ea"/>
              </a:rPr>
              <a:t>　</a:t>
            </a:r>
            <a:r>
              <a:rPr kumimoji="1" lang="en-US" altLang="ja-JP" sz="1500" b="1" dirty="0">
                <a:solidFill>
                  <a:schemeClr val="tx1">
                    <a:lumMod val="65000"/>
                    <a:lumOff val="35000"/>
                  </a:schemeClr>
                </a:solidFill>
                <a:latin typeface="+mj-ea"/>
                <a:ea typeface="+mj-ea"/>
              </a:rPr>
              <a:t>1</a:t>
            </a:r>
            <a:r>
              <a:rPr kumimoji="1" lang="ja-JP" altLang="en-US" sz="1500" b="1" dirty="0">
                <a:solidFill>
                  <a:schemeClr val="tx1">
                    <a:lumMod val="65000"/>
                    <a:lumOff val="35000"/>
                  </a:schemeClr>
                </a:solidFill>
                <a:latin typeface="+mj-ea"/>
                <a:ea typeface="+mj-ea"/>
              </a:rPr>
              <a:t>．補助対象</a:t>
            </a:r>
            <a:endParaRPr lang="en-US" altLang="ja-JP" sz="1500" b="1" dirty="0">
              <a:solidFill>
                <a:schemeClr val="tx1">
                  <a:lumMod val="65000"/>
                  <a:lumOff val="35000"/>
                </a:schemeClr>
              </a:solidFill>
              <a:latin typeface="+mj-ea"/>
              <a:ea typeface="+mj-ea"/>
            </a:endParaRPr>
          </a:p>
        </p:txBody>
      </p:sp>
      <p:sp>
        <p:nvSpPr>
          <p:cNvPr id="19" name="角丸四角形 18"/>
          <p:cNvSpPr/>
          <p:nvPr/>
        </p:nvSpPr>
        <p:spPr>
          <a:xfrm>
            <a:off x="523926" y="2173633"/>
            <a:ext cx="5845822" cy="2977908"/>
          </a:xfrm>
          <a:prstGeom prst="roundRect">
            <a:avLst>
              <a:gd name="adj" fmla="val 13064"/>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3"/>
          <a:stretch>
            <a:fillRect/>
          </a:stretch>
        </p:blipFill>
        <p:spPr>
          <a:xfrm>
            <a:off x="2161927" y="1533647"/>
            <a:ext cx="528975" cy="639284"/>
          </a:xfrm>
          <a:prstGeom prst="rect">
            <a:avLst/>
          </a:prstGeom>
        </p:spPr>
      </p:pic>
      <p:sp>
        <p:nvSpPr>
          <p:cNvPr id="22" name="テキスト ボックス 21">
            <a:extLst>
              <a:ext uri="{FF2B5EF4-FFF2-40B4-BE49-F238E27FC236}">
                <a16:creationId xmlns:a16="http://schemas.microsoft.com/office/drawing/2014/main" id="{E36020E7-DBFF-4295-835A-41A53C5C842D}"/>
              </a:ext>
            </a:extLst>
          </p:cNvPr>
          <p:cNvSpPr txBox="1"/>
          <p:nvPr/>
        </p:nvSpPr>
        <p:spPr>
          <a:xfrm>
            <a:off x="488389" y="5337011"/>
            <a:ext cx="2056747" cy="323165"/>
          </a:xfrm>
          <a:prstGeom prst="rect">
            <a:avLst/>
          </a:prstGeom>
          <a:solidFill>
            <a:schemeClr val="accent5">
              <a:lumMod val="20000"/>
              <a:lumOff val="80000"/>
            </a:schemeClr>
          </a:solidFill>
          <a:ln w="19050">
            <a:solidFill>
              <a:schemeClr val="accent4"/>
            </a:solidFill>
          </a:ln>
        </p:spPr>
        <p:txBody>
          <a:bodyPr wrap="square" rtlCol="0">
            <a:spAutoFit/>
          </a:bodyPr>
          <a:lstStyle/>
          <a:p>
            <a:r>
              <a:rPr kumimoji="1" lang="ja-JP" altLang="en-US" sz="1500" dirty="0">
                <a:solidFill>
                  <a:schemeClr val="tx1">
                    <a:lumMod val="65000"/>
                    <a:lumOff val="35000"/>
                  </a:schemeClr>
                </a:solidFill>
                <a:latin typeface="+mj-ea"/>
                <a:ea typeface="+mj-ea"/>
              </a:rPr>
              <a:t>　</a:t>
            </a:r>
            <a:r>
              <a:rPr kumimoji="1" lang="en-US" altLang="ja-JP" sz="1500" b="1" dirty="0">
                <a:solidFill>
                  <a:schemeClr val="tx1">
                    <a:lumMod val="65000"/>
                    <a:lumOff val="35000"/>
                  </a:schemeClr>
                </a:solidFill>
                <a:latin typeface="+mj-ea"/>
                <a:ea typeface="+mj-ea"/>
              </a:rPr>
              <a:t>2</a:t>
            </a:r>
            <a:r>
              <a:rPr kumimoji="1" lang="ja-JP" altLang="en-US" sz="1500" b="1" dirty="0">
                <a:solidFill>
                  <a:schemeClr val="tx1">
                    <a:lumMod val="65000"/>
                    <a:lumOff val="35000"/>
                  </a:schemeClr>
                </a:solidFill>
                <a:latin typeface="+mj-ea"/>
                <a:ea typeface="+mj-ea"/>
              </a:rPr>
              <a:t>．対象となる費用</a:t>
            </a:r>
            <a:endParaRPr lang="en-US" altLang="ja-JP" sz="1500" b="1" dirty="0">
              <a:solidFill>
                <a:schemeClr val="tx1">
                  <a:lumMod val="65000"/>
                  <a:lumOff val="35000"/>
                </a:schemeClr>
              </a:solidFill>
              <a:latin typeface="+mj-ea"/>
              <a:ea typeface="+mj-ea"/>
            </a:endParaRPr>
          </a:p>
        </p:txBody>
      </p:sp>
      <p:sp>
        <p:nvSpPr>
          <p:cNvPr id="23" name="テキスト ボックス 22">
            <a:extLst>
              <a:ext uri="{FF2B5EF4-FFF2-40B4-BE49-F238E27FC236}">
                <a16:creationId xmlns:a16="http://schemas.microsoft.com/office/drawing/2014/main" id="{3B08F02F-6160-4CAB-9A10-1F100647958D}"/>
              </a:ext>
            </a:extLst>
          </p:cNvPr>
          <p:cNvSpPr txBox="1"/>
          <p:nvPr/>
        </p:nvSpPr>
        <p:spPr>
          <a:xfrm>
            <a:off x="550517" y="5663183"/>
            <a:ext cx="5756965" cy="1856919"/>
          </a:xfrm>
          <a:prstGeom prst="rect">
            <a:avLst/>
          </a:prstGeom>
          <a:noFill/>
        </p:spPr>
        <p:txBody>
          <a:bodyPr wrap="square" rtlCol="0">
            <a:spAutoFit/>
          </a:bodyPr>
          <a:lstStyle/>
          <a:p>
            <a:pPr>
              <a:lnSpc>
                <a:spcPct val="100000"/>
              </a:lnSpc>
              <a:spcAft>
                <a:spcPts val="0"/>
              </a:spcAft>
            </a:pPr>
            <a:r>
              <a:rPr kumimoji="1" lang="ja-JP" altLang="en-US" sz="1500" dirty="0">
                <a:solidFill>
                  <a:schemeClr val="tx1">
                    <a:lumMod val="65000"/>
                    <a:lumOff val="35000"/>
                  </a:schemeClr>
                </a:solidFill>
                <a:latin typeface="+mj-ea"/>
                <a:ea typeface="+mj-ea"/>
              </a:rPr>
              <a:t>　　</a:t>
            </a:r>
            <a:endParaRPr kumimoji="1" lang="en-US" altLang="ja-JP" sz="1100" dirty="0"/>
          </a:p>
          <a:p>
            <a:pPr fontAlgn="t"/>
            <a:r>
              <a:rPr lang="ja-JP" altLang="en-US" sz="1500" dirty="0">
                <a:solidFill>
                  <a:schemeClr val="tx1">
                    <a:lumMod val="65000"/>
                    <a:lumOff val="35000"/>
                  </a:schemeClr>
                </a:solidFill>
                <a:latin typeface="+mj-ea"/>
                <a:ea typeface="+mj-ea"/>
              </a:rPr>
              <a:t>◇</a:t>
            </a:r>
            <a:r>
              <a:rPr kumimoji="1" lang="ja-JP" altLang="ja-JP" sz="1500" dirty="0">
                <a:latin typeface="+mj-ea"/>
                <a:ea typeface="+mj-ea"/>
              </a:rPr>
              <a:t>新居の住居費</a:t>
            </a:r>
            <a:endParaRPr lang="ja-JP" altLang="ja-JP" sz="1500" dirty="0">
              <a:latin typeface="+mj-ea"/>
              <a:ea typeface="+mj-ea"/>
            </a:endParaRPr>
          </a:p>
          <a:p>
            <a:pPr fontAlgn="t"/>
            <a:r>
              <a:rPr kumimoji="1" lang="ja-JP" altLang="en-US" b="1" dirty="0">
                <a:latin typeface="+mj-ea"/>
                <a:ea typeface="+mj-ea"/>
              </a:rPr>
              <a:t>　</a:t>
            </a:r>
            <a:r>
              <a:rPr kumimoji="1" lang="ja-JP" altLang="ja-JP" sz="1300" b="1" dirty="0">
                <a:latin typeface="+mj-ea"/>
                <a:ea typeface="+mj-ea"/>
              </a:rPr>
              <a:t>㋐</a:t>
            </a:r>
            <a:r>
              <a:rPr kumimoji="1" lang="ja-JP" altLang="ja-JP" sz="1300" dirty="0">
                <a:latin typeface="+mj-ea"/>
                <a:ea typeface="+mj-ea"/>
              </a:rPr>
              <a:t>新居の購入費</a:t>
            </a:r>
            <a:endParaRPr lang="ja-JP" altLang="ja-JP" sz="1300" dirty="0">
              <a:latin typeface="+mj-ea"/>
              <a:ea typeface="+mj-ea"/>
            </a:endParaRPr>
          </a:p>
          <a:p>
            <a:pPr fontAlgn="t"/>
            <a:r>
              <a:rPr kumimoji="1" lang="ja-JP" altLang="en-US" sz="1300" dirty="0">
                <a:latin typeface="+mj-ea"/>
                <a:ea typeface="+mj-ea"/>
              </a:rPr>
              <a:t>　 </a:t>
            </a:r>
            <a:r>
              <a:rPr kumimoji="1" lang="ja-JP" altLang="ja-JP" sz="1300" b="1" dirty="0">
                <a:latin typeface="+mj-ea"/>
                <a:ea typeface="+mj-ea"/>
              </a:rPr>
              <a:t>㋑</a:t>
            </a:r>
            <a:r>
              <a:rPr kumimoji="1" lang="ja-JP" altLang="ja-JP" sz="1300" dirty="0">
                <a:latin typeface="+mj-ea"/>
                <a:ea typeface="+mj-ea"/>
              </a:rPr>
              <a:t>新居の家賃、敷金・礼金、共益費、仲介手数料</a:t>
            </a:r>
            <a:endParaRPr kumimoji="1" lang="en-US" altLang="ja-JP" sz="1300" dirty="0">
              <a:latin typeface="+mj-ea"/>
              <a:ea typeface="+mj-ea"/>
            </a:endParaRPr>
          </a:p>
          <a:p>
            <a:pPr fontAlgn="t"/>
            <a:endParaRPr lang="en-US" altLang="ja-JP" sz="1300" dirty="0">
              <a:latin typeface="+mj-ea"/>
              <a:ea typeface="+mj-ea"/>
            </a:endParaRPr>
          </a:p>
          <a:p>
            <a:pPr fontAlgn="t"/>
            <a:endParaRPr lang="ja-JP" altLang="ja-JP" sz="1400" dirty="0">
              <a:latin typeface="+mj-ea"/>
              <a:ea typeface="+mj-ea"/>
            </a:endParaRPr>
          </a:p>
          <a:p>
            <a:pPr defTabSz="342900">
              <a:lnSpc>
                <a:spcPts val="1600"/>
              </a:lnSpc>
              <a:defRPr/>
            </a:pPr>
            <a:r>
              <a:rPr lang="en-US" altLang="ja-JP" sz="1300" dirty="0">
                <a:latin typeface="+mj-ea"/>
                <a:ea typeface="+mj-ea"/>
              </a:rPr>
              <a:t>※</a:t>
            </a:r>
            <a:r>
              <a:rPr lang="ja-JP" altLang="en-US" sz="1300" dirty="0">
                <a:latin typeface="+mj-ea"/>
                <a:ea typeface="+mj-ea"/>
              </a:rPr>
              <a:t>対象となる住居が町内にあること</a:t>
            </a:r>
            <a:endParaRPr lang="en-US" altLang="ja-JP" sz="1300" dirty="0">
              <a:latin typeface="+mj-ea"/>
              <a:ea typeface="+mj-ea"/>
            </a:endParaRPr>
          </a:p>
          <a:p>
            <a:pPr defTabSz="342900">
              <a:lnSpc>
                <a:spcPts val="1600"/>
              </a:lnSpc>
              <a:defRPr/>
            </a:pPr>
            <a:r>
              <a:rPr lang="en-US" altLang="ja-JP" sz="1300" dirty="0">
                <a:latin typeface="+mj-ea"/>
                <a:ea typeface="+mj-ea"/>
              </a:rPr>
              <a:t>※</a:t>
            </a:r>
            <a:r>
              <a:rPr lang="ja-JP" altLang="en-US" sz="1300" b="1" dirty="0">
                <a:latin typeface="+mj-ea"/>
                <a:ea typeface="+mj-ea"/>
              </a:rPr>
              <a:t>令和</a:t>
            </a:r>
            <a:r>
              <a:rPr lang="en-US" altLang="ja-JP" sz="1300" b="1" dirty="0">
                <a:latin typeface="+mj-ea"/>
                <a:ea typeface="+mj-ea"/>
              </a:rPr>
              <a:t>6</a:t>
            </a:r>
            <a:r>
              <a:rPr lang="ja-JP" altLang="en-US" sz="1300" b="1" dirty="0">
                <a:latin typeface="+mj-ea"/>
                <a:ea typeface="+mj-ea"/>
              </a:rPr>
              <a:t>年</a:t>
            </a:r>
            <a:r>
              <a:rPr lang="en-US" altLang="ja-JP" sz="1300" b="1" dirty="0">
                <a:latin typeface="+mj-ea"/>
                <a:ea typeface="+mj-ea"/>
              </a:rPr>
              <a:t>1</a:t>
            </a:r>
            <a:r>
              <a:rPr lang="ja-JP" altLang="en-US" sz="1300" b="1" dirty="0">
                <a:latin typeface="+mj-ea"/>
                <a:ea typeface="+mj-ea"/>
              </a:rPr>
              <a:t>月</a:t>
            </a:r>
            <a:r>
              <a:rPr lang="en-US" altLang="ja-JP" sz="1300" b="1" dirty="0">
                <a:latin typeface="+mj-ea"/>
                <a:ea typeface="+mj-ea"/>
              </a:rPr>
              <a:t>1</a:t>
            </a:r>
            <a:r>
              <a:rPr lang="ja-JP" altLang="en-US" sz="1300" b="1" dirty="0">
                <a:latin typeface="+mj-ea"/>
                <a:ea typeface="+mj-ea"/>
              </a:rPr>
              <a:t>日から令和</a:t>
            </a:r>
            <a:r>
              <a:rPr lang="en-US" altLang="ja-JP" sz="1300" b="1" dirty="0">
                <a:latin typeface="+mj-ea"/>
                <a:ea typeface="+mj-ea"/>
              </a:rPr>
              <a:t>7</a:t>
            </a:r>
            <a:r>
              <a:rPr lang="ja-JP" altLang="en-US" sz="1300" b="1" dirty="0">
                <a:latin typeface="+mj-ea"/>
                <a:ea typeface="+mj-ea"/>
              </a:rPr>
              <a:t>年</a:t>
            </a:r>
            <a:r>
              <a:rPr lang="en-US" altLang="ja-JP" sz="1300" b="1" dirty="0">
                <a:latin typeface="+mj-ea"/>
                <a:ea typeface="+mj-ea"/>
              </a:rPr>
              <a:t>2</a:t>
            </a:r>
            <a:r>
              <a:rPr lang="ja-JP" altLang="en-US" sz="1300" b="1" dirty="0">
                <a:latin typeface="+mj-ea"/>
                <a:ea typeface="+mj-ea"/>
              </a:rPr>
              <a:t>月</a:t>
            </a:r>
            <a:r>
              <a:rPr lang="en-US" altLang="ja-JP" sz="1300" b="1" dirty="0">
                <a:latin typeface="+mj-ea"/>
                <a:ea typeface="+mj-ea"/>
              </a:rPr>
              <a:t>28</a:t>
            </a:r>
            <a:r>
              <a:rPr lang="ja-JP" altLang="en-US" sz="1300" b="1" dirty="0">
                <a:latin typeface="+mj-ea"/>
                <a:ea typeface="+mj-ea"/>
              </a:rPr>
              <a:t>日</a:t>
            </a:r>
            <a:r>
              <a:rPr lang="ja-JP" altLang="en-US" sz="1300" dirty="0">
                <a:latin typeface="+mj-ea"/>
                <a:ea typeface="+mj-ea"/>
              </a:rPr>
              <a:t>の間に購入又は賃借する費用</a:t>
            </a:r>
            <a:endParaRPr lang="en-US" altLang="ja-JP" sz="1300" dirty="0">
              <a:latin typeface="+mj-ea"/>
              <a:ea typeface="+mj-ea"/>
            </a:endParaRPr>
          </a:p>
        </p:txBody>
      </p:sp>
      <p:sp>
        <p:nvSpPr>
          <p:cNvPr id="24" name="角丸四角形 38">
            <a:extLst>
              <a:ext uri="{FF2B5EF4-FFF2-40B4-BE49-F238E27FC236}">
                <a16:creationId xmlns:a16="http://schemas.microsoft.com/office/drawing/2014/main" id="{CC81A2CF-CE14-4F44-85DA-6D05C10549A6}"/>
              </a:ext>
            </a:extLst>
          </p:cNvPr>
          <p:cNvSpPr/>
          <p:nvPr/>
        </p:nvSpPr>
        <p:spPr>
          <a:xfrm>
            <a:off x="488389" y="5766036"/>
            <a:ext cx="5881359" cy="1859926"/>
          </a:xfrm>
          <a:prstGeom prst="roundRect">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A18DDA2-E892-4386-ABD0-136B1EFE5055}"/>
              </a:ext>
            </a:extLst>
          </p:cNvPr>
          <p:cNvSpPr txBox="1"/>
          <p:nvPr/>
        </p:nvSpPr>
        <p:spPr>
          <a:xfrm>
            <a:off x="4665322" y="5890289"/>
            <a:ext cx="1953486" cy="1205458"/>
          </a:xfrm>
          <a:prstGeom prst="rect">
            <a:avLst/>
          </a:prstGeom>
          <a:noFill/>
        </p:spPr>
        <p:txBody>
          <a:bodyPr wrap="square" rtlCol="0">
            <a:spAutoFit/>
          </a:bodyPr>
          <a:lstStyle/>
          <a:p>
            <a:pPr>
              <a:lnSpc>
                <a:spcPct val="100000"/>
              </a:lnSpc>
              <a:spcAft>
                <a:spcPts val="0"/>
              </a:spcAft>
            </a:pPr>
            <a:r>
              <a:rPr kumimoji="1" lang="ja-JP" altLang="en-US" sz="1500" dirty="0">
                <a:solidFill>
                  <a:schemeClr val="tx1">
                    <a:lumMod val="65000"/>
                    <a:lumOff val="35000"/>
                  </a:schemeClr>
                </a:solidFill>
                <a:latin typeface="+mj-ea"/>
                <a:ea typeface="+mj-ea"/>
              </a:rPr>
              <a:t>　　</a:t>
            </a:r>
            <a:endParaRPr kumimoji="1" lang="en-US" altLang="ja-JP" sz="1100" dirty="0"/>
          </a:p>
          <a:p>
            <a:r>
              <a:rPr kumimoji="1" lang="ja-JP" altLang="en-US" sz="1400" dirty="0">
                <a:latin typeface="+mj-ea"/>
                <a:ea typeface="+mj-ea"/>
              </a:rPr>
              <a:t>㋐㋑を合わせて</a:t>
            </a:r>
            <a:endParaRPr kumimoji="1" lang="en-US" altLang="ja-JP" sz="1400" dirty="0">
              <a:latin typeface="+mj-ea"/>
              <a:ea typeface="+mj-ea"/>
            </a:endParaRPr>
          </a:p>
          <a:p>
            <a:r>
              <a:rPr kumimoji="1" lang="en-US" altLang="ja-JP" sz="1400" dirty="0">
                <a:latin typeface="+mj-ea"/>
                <a:ea typeface="+mj-ea"/>
              </a:rPr>
              <a:t>1</a:t>
            </a:r>
            <a:r>
              <a:rPr kumimoji="1" lang="ja-JP" altLang="en-US" sz="1400" dirty="0">
                <a:latin typeface="+mj-ea"/>
                <a:ea typeface="+mj-ea"/>
              </a:rPr>
              <a:t>世帯あたり</a:t>
            </a:r>
            <a:endParaRPr kumimoji="1" lang="en-US" altLang="ja-JP" sz="1400" dirty="0">
              <a:latin typeface="+mj-ea"/>
              <a:ea typeface="+mj-ea"/>
            </a:endParaRPr>
          </a:p>
          <a:p>
            <a:r>
              <a:rPr kumimoji="1" lang="ja-JP" altLang="en-US" sz="1400" b="1" u="sng" dirty="0">
                <a:solidFill>
                  <a:srgbClr val="FF0000"/>
                </a:solidFill>
                <a:latin typeface="+mj-ea"/>
                <a:ea typeface="+mj-ea"/>
              </a:rPr>
              <a:t>最大６０万円</a:t>
            </a:r>
            <a:r>
              <a:rPr kumimoji="1" lang="ja-JP" altLang="en-US" sz="1400" dirty="0">
                <a:latin typeface="+mj-ea"/>
                <a:ea typeface="+mj-ea"/>
              </a:rPr>
              <a:t>です。</a:t>
            </a:r>
            <a:endParaRPr kumimoji="1" lang="en-US" altLang="ja-JP" sz="1400" dirty="0">
              <a:latin typeface="+mj-ea"/>
              <a:ea typeface="+mj-ea"/>
            </a:endParaRPr>
          </a:p>
          <a:p>
            <a:pPr defTabSz="342900">
              <a:lnSpc>
                <a:spcPts val="1600"/>
              </a:lnSpc>
              <a:defRPr/>
            </a:pPr>
            <a:endParaRPr lang="en-US" altLang="ja-JP" sz="1500" dirty="0">
              <a:solidFill>
                <a:schemeClr val="tx1">
                  <a:lumMod val="65000"/>
                  <a:lumOff val="35000"/>
                </a:schemeClr>
              </a:solidFill>
              <a:latin typeface="+mj-ea"/>
              <a:ea typeface="+mj-ea"/>
            </a:endParaRPr>
          </a:p>
        </p:txBody>
      </p:sp>
      <p:sp>
        <p:nvSpPr>
          <p:cNvPr id="26" name="右中かっこ 25">
            <a:extLst>
              <a:ext uri="{FF2B5EF4-FFF2-40B4-BE49-F238E27FC236}">
                <a16:creationId xmlns:a16="http://schemas.microsoft.com/office/drawing/2014/main" id="{2D4B4758-F5DD-4813-9E96-7F59D6096F44}"/>
              </a:ext>
            </a:extLst>
          </p:cNvPr>
          <p:cNvSpPr/>
          <p:nvPr/>
        </p:nvSpPr>
        <p:spPr>
          <a:xfrm>
            <a:off x="4183977" y="5873304"/>
            <a:ext cx="340037" cy="12224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5871144-6B7C-4BEA-9E7C-30CBFDDE9E97}"/>
              </a:ext>
            </a:extLst>
          </p:cNvPr>
          <p:cNvSpPr txBox="1"/>
          <p:nvPr/>
        </p:nvSpPr>
        <p:spPr>
          <a:xfrm>
            <a:off x="488389" y="7834625"/>
            <a:ext cx="1713624" cy="323165"/>
          </a:xfrm>
          <a:prstGeom prst="rect">
            <a:avLst/>
          </a:prstGeom>
          <a:solidFill>
            <a:schemeClr val="accent5">
              <a:lumMod val="20000"/>
              <a:lumOff val="80000"/>
            </a:schemeClr>
          </a:solidFill>
          <a:ln w="19050">
            <a:solidFill>
              <a:schemeClr val="accent4"/>
            </a:solidFill>
          </a:ln>
        </p:spPr>
        <p:txBody>
          <a:bodyPr wrap="square" rtlCol="0">
            <a:spAutoFit/>
          </a:bodyPr>
          <a:lstStyle/>
          <a:p>
            <a:r>
              <a:rPr kumimoji="1" lang="ja-JP" altLang="en-US" sz="1500" dirty="0">
                <a:solidFill>
                  <a:schemeClr val="tx1">
                    <a:lumMod val="65000"/>
                    <a:lumOff val="35000"/>
                  </a:schemeClr>
                </a:solidFill>
                <a:latin typeface="+mj-ea"/>
                <a:ea typeface="+mj-ea"/>
              </a:rPr>
              <a:t>　</a:t>
            </a:r>
            <a:r>
              <a:rPr kumimoji="1" lang="en-US" altLang="ja-JP" sz="1500" b="1" dirty="0">
                <a:solidFill>
                  <a:schemeClr val="tx1">
                    <a:lumMod val="65000"/>
                    <a:lumOff val="35000"/>
                  </a:schemeClr>
                </a:solidFill>
                <a:latin typeface="+mj-ea"/>
                <a:ea typeface="+mj-ea"/>
              </a:rPr>
              <a:t>3</a:t>
            </a:r>
            <a:r>
              <a:rPr kumimoji="1" lang="ja-JP" altLang="en-US" sz="1500" b="1" dirty="0">
                <a:solidFill>
                  <a:schemeClr val="tx1">
                    <a:lumMod val="65000"/>
                    <a:lumOff val="35000"/>
                  </a:schemeClr>
                </a:solidFill>
                <a:latin typeface="+mj-ea"/>
                <a:ea typeface="+mj-ea"/>
              </a:rPr>
              <a:t>．補助限度額</a:t>
            </a:r>
            <a:endParaRPr lang="en-US" altLang="ja-JP" sz="1500" b="1" dirty="0">
              <a:solidFill>
                <a:schemeClr val="tx1">
                  <a:lumMod val="65000"/>
                  <a:lumOff val="35000"/>
                </a:schemeClr>
              </a:solidFill>
              <a:latin typeface="+mj-ea"/>
              <a:ea typeface="+mj-ea"/>
            </a:endParaRPr>
          </a:p>
        </p:txBody>
      </p:sp>
      <p:sp>
        <p:nvSpPr>
          <p:cNvPr id="37" name="角丸四角形 38">
            <a:extLst>
              <a:ext uri="{FF2B5EF4-FFF2-40B4-BE49-F238E27FC236}">
                <a16:creationId xmlns:a16="http://schemas.microsoft.com/office/drawing/2014/main" id="{DD721E9E-266D-4550-B134-2F2A794B300E}"/>
              </a:ext>
            </a:extLst>
          </p:cNvPr>
          <p:cNvSpPr/>
          <p:nvPr/>
        </p:nvSpPr>
        <p:spPr>
          <a:xfrm>
            <a:off x="488252" y="8263650"/>
            <a:ext cx="5881496" cy="654307"/>
          </a:xfrm>
          <a:prstGeom prst="roundRect">
            <a:avLst>
              <a:gd name="adj" fmla="val 27659"/>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7B7D3901-D272-49D0-AA0D-4C4CEC795EAB}"/>
              </a:ext>
            </a:extLst>
          </p:cNvPr>
          <p:cNvSpPr txBox="1"/>
          <p:nvPr/>
        </p:nvSpPr>
        <p:spPr>
          <a:xfrm>
            <a:off x="612783" y="8326654"/>
            <a:ext cx="5756965" cy="492443"/>
          </a:xfrm>
          <a:prstGeom prst="rect">
            <a:avLst/>
          </a:prstGeom>
          <a:noFill/>
        </p:spPr>
        <p:txBody>
          <a:bodyPr wrap="square" rtlCol="0">
            <a:spAutoFit/>
          </a:bodyPr>
          <a:lstStyle/>
          <a:p>
            <a:pPr>
              <a:lnSpc>
                <a:spcPct val="100000"/>
              </a:lnSpc>
              <a:spcAft>
                <a:spcPts val="0"/>
              </a:spcAft>
            </a:pPr>
            <a:r>
              <a:rPr kumimoji="1" lang="en-US" altLang="ja-JP" sz="1300" dirty="0">
                <a:latin typeface="+mj-ea"/>
                <a:ea typeface="+mj-ea"/>
              </a:rPr>
              <a:t>60</a:t>
            </a:r>
            <a:r>
              <a:rPr kumimoji="1" lang="ja-JP" altLang="en-US" sz="1300" dirty="0">
                <a:latin typeface="+mj-ea"/>
                <a:ea typeface="+mj-ea"/>
              </a:rPr>
              <a:t>万円（ご夫妻ともに婚姻日における年齢が</a:t>
            </a:r>
            <a:r>
              <a:rPr kumimoji="1" lang="en-US" altLang="ja-JP" sz="1300" dirty="0">
                <a:latin typeface="+mj-ea"/>
                <a:ea typeface="+mj-ea"/>
              </a:rPr>
              <a:t>29</a:t>
            </a:r>
            <a:r>
              <a:rPr kumimoji="1" lang="ja-JP" altLang="en-US" sz="1300" dirty="0">
                <a:latin typeface="+mj-ea"/>
                <a:ea typeface="+mj-ea"/>
              </a:rPr>
              <a:t>歳以下の世帯）</a:t>
            </a:r>
            <a:endParaRPr kumimoji="1" lang="en-US" altLang="ja-JP" sz="1300" dirty="0">
              <a:latin typeface="+mj-ea"/>
              <a:ea typeface="+mj-ea"/>
            </a:endParaRPr>
          </a:p>
          <a:p>
            <a:pPr>
              <a:lnSpc>
                <a:spcPct val="100000"/>
              </a:lnSpc>
              <a:spcAft>
                <a:spcPts val="0"/>
              </a:spcAft>
            </a:pPr>
            <a:r>
              <a:rPr kumimoji="1" lang="en-US" altLang="ja-JP" sz="1300" dirty="0">
                <a:latin typeface="+mj-ea"/>
                <a:ea typeface="+mj-ea"/>
              </a:rPr>
              <a:t>40</a:t>
            </a:r>
            <a:r>
              <a:rPr kumimoji="1" lang="ja-JP" altLang="en-US" sz="1300" dirty="0">
                <a:latin typeface="+mj-ea"/>
                <a:ea typeface="+mj-ea"/>
              </a:rPr>
              <a:t>万円（ご夫妻ともに婚姻日における年齢が</a:t>
            </a:r>
            <a:r>
              <a:rPr kumimoji="1" lang="en-US" altLang="ja-JP" sz="1300" dirty="0">
                <a:latin typeface="+mj-ea"/>
                <a:ea typeface="+mj-ea"/>
              </a:rPr>
              <a:t>39</a:t>
            </a:r>
            <a:r>
              <a:rPr kumimoji="1" lang="ja-JP" altLang="en-US" sz="1300" dirty="0">
                <a:latin typeface="+mj-ea"/>
                <a:ea typeface="+mj-ea"/>
              </a:rPr>
              <a:t>歳以下の世帯）</a:t>
            </a:r>
            <a:endParaRPr kumimoji="1" lang="en-US" altLang="ja-JP" sz="1300" dirty="0"/>
          </a:p>
        </p:txBody>
      </p:sp>
    </p:spTree>
    <p:extLst>
      <p:ext uri="{BB962C8B-B14F-4D97-AF65-F5344CB8AC3E}">
        <p14:creationId xmlns:p14="http://schemas.microsoft.com/office/powerpoint/2010/main" val="68664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2C3416B-E07D-498A-B553-55D063A7CBB2}"/>
              </a:ext>
            </a:extLst>
          </p:cNvPr>
          <p:cNvSpPr txBox="1"/>
          <p:nvPr/>
        </p:nvSpPr>
        <p:spPr>
          <a:xfrm>
            <a:off x="709080" y="947357"/>
            <a:ext cx="5511482" cy="1513235"/>
          </a:xfrm>
          <a:prstGeom prst="rect">
            <a:avLst/>
          </a:prstGeom>
          <a:noFill/>
        </p:spPr>
        <p:txBody>
          <a:bodyPr wrap="square" rtlCol="0">
            <a:spAutoFit/>
          </a:bodyPr>
          <a:lstStyle/>
          <a:p>
            <a:pPr>
              <a:lnSpc>
                <a:spcPct val="100000"/>
              </a:lnSpc>
              <a:spcAft>
                <a:spcPts val="0"/>
              </a:spcAft>
            </a:pPr>
            <a:r>
              <a:rPr kumimoji="1" lang="ja-JP" altLang="en-US" sz="1500" dirty="0">
                <a:solidFill>
                  <a:schemeClr val="tx1">
                    <a:lumMod val="65000"/>
                    <a:lumOff val="35000"/>
                  </a:schemeClr>
                </a:solidFill>
                <a:latin typeface="+mj-ea"/>
                <a:ea typeface="+mj-ea"/>
              </a:rPr>
              <a:t>　　</a:t>
            </a:r>
            <a:endParaRPr kumimoji="1" lang="en-US" altLang="ja-JP" sz="1100" dirty="0">
              <a:latin typeface="+mj-ea"/>
              <a:ea typeface="+mj-ea"/>
            </a:endParaRPr>
          </a:p>
          <a:p>
            <a:r>
              <a:rPr kumimoji="1" lang="ja-JP" altLang="en-US" sz="1300" dirty="0">
                <a:latin typeface="+mj-ea"/>
                <a:ea typeface="+mj-ea"/>
              </a:rPr>
              <a:t>　甲良町結婚新生活支援補助金交付申請書に次の</a:t>
            </a:r>
            <a:r>
              <a:rPr kumimoji="1" lang="en-US" altLang="ja-JP" sz="1300" dirty="0">
                <a:latin typeface="+mj-ea"/>
                <a:ea typeface="+mj-ea"/>
              </a:rPr>
              <a:t>1</a:t>
            </a:r>
            <a:r>
              <a:rPr kumimoji="1" lang="ja-JP" altLang="en-US" sz="1300" dirty="0">
                <a:latin typeface="+mj-ea"/>
                <a:ea typeface="+mj-ea"/>
              </a:rPr>
              <a:t>から</a:t>
            </a:r>
            <a:r>
              <a:rPr kumimoji="1" lang="en-US" altLang="ja-JP" sz="1300" dirty="0">
                <a:latin typeface="+mj-ea"/>
                <a:ea typeface="+mj-ea"/>
              </a:rPr>
              <a:t>14</a:t>
            </a:r>
            <a:r>
              <a:rPr kumimoji="1" lang="ja-JP" altLang="en-US" sz="1300" dirty="0">
                <a:latin typeface="+mj-ea"/>
                <a:ea typeface="+mj-ea"/>
              </a:rPr>
              <a:t>までの書類を添えて、甲良町建設水道課の窓口に</a:t>
            </a:r>
            <a:r>
              <a:rPr kumimoji="1" lang="ja-JP" altLang="en-US" sz="1300" b="1" dirty="0">
                <a:latin typeface="+mj-ea"/>
                <a:ea typeface="+mj-ea"/>
              </a:rPr>
              <a:t>令和</a:t>
            </a:r>
            <a:r>
              <a:rPr kumimoji="1" lang="en-US" altLang="ja-JP" sz="1300" b="1" dirty="0">
                <a:latin typeface="+mj-ea"/>
                <a:ea typeface="+mj-ea"/>
              </a:rPr>
              <a:t>7</a:t>
            </a:r>
            <a:r>
              <a:rPr kumimoji="1" lang="ja-JP" altLang="en-US" sz="1300" b="1" dirty="0">
                <a:latin typeface="+mj-ea"/>
                <a:ea typeface="+mj-ea"/>
              </a:rPr>
              <a:t>年</a:t>
            </a:r>
            <a:r>
              <a:rPr kumimoji="1" lang="en-US" altLang="ja-JP" sz="1300" b="1" dirty="0">
                <a:latin typeface="+mj-ea"/>
                <a:ea typeface="+mj-ea"/>
              </a:rPr>
              <a:t>2</a:t>
            </a:r>
            <a:r>
              <a:rPr kumimoji="1" lang="ja-JP" altLang="en-US" sz="1300" b="1" dirty="0">
                <a:latin typeface="+mj-ea"/>
                <a:ea typeface="+mj-ea"/>
              </a:rPr>
              <a:t>月</a:t>
            </a:r>
            <a:r>
              <a:rPr kumimoji="1" lang="en-US" altLang="ja-JP" sz="1300" b="1" dirty="0">
                <a:latin typeface="+mj-ea"/>
                <a:ea typeface="+mj-ea"/>
              </a:rPr>
              <a:t>28</a:t>
            </a:r>
            <a:r>
              <a:rPr kumimoji="1" lang="ja-JP" altLang="en-US" sz="1300" b="1" dirty="0">
                <a:latin typeface="+mj-ea"/>
                <a:ea typeface="+mj-ea"/>
              </a:rPr>
              <a:t>日</a:t>
            </a:r>
            <a:r>
              <a:rPr kumimoji="1" lang="ja-JP" altLang="en-US" sz="1300" dirty="0">
                <a:latin typeface="+mj-ea"/>
                <a:ea typeface="+mj-ea"/>
              </a:rPr>
              <a:t>までに</a:t>
            </a:r>
            <a:r>
              <a:rPr kumimoji="1" lang="ja-JP" altLang="en-US" sz="1300" u="sng" dirty="0">
                <a:latin typeface="+mj-ea"/>
                <a:ea typeface="+mj-ea"/>
              </a:rPr>
              <a:t>直接申請</a:t>
            </a:r>
            <a:r>
              <a:rPr kumimoji="1" lang="ja-JP" altLang="en-US" sz="1300" dirty="0">
                <a:latin typeface="+mj-ea"/>
                <a:ea typeface="+mj-ea"/>
              </a:rPr>
              <a:t>してください。</a:t>
            </a:r>
            <a:r>
              <a:rPr kumimoji="1" lang="ja-JP" altLang="en-US" sz="1300" u="sng" dirty="0">
                <a:latin typeface="+mj-ea"/>
                <a:ea typeface="+mj-ea"/>
              </a:rPr>
              <a:t>ただし、予算がなくなり次第、受付終了します。</a:t>
            </a:r>
            <a:endParaRPr kumimoji="1" lang="en-US" altLang="ja-JP" sz="1300" u="sng" dirty="0">
              <a:latin typeface="+mj-ea"/>
              <a:ea typeface="+mj-ea"/>
            </a:endParaRPr>
          </a:p>
          <a:p>
            <a:r>
              <a:rPr kumimoji="1" lang="en-US" altLang="ja-JP" sz="1100" dirty="0">
                <a:latin typeface="+mj-ea"/>
                <a:ea typeface="+mj-ea"/>
              </a:rPr>
              <a:t>※</a:t>
            </a:r>
            <a:r>
              <a:rPr kumimoji="1" lang="ja-JP" altLang="en-US" sz="1100" dirty="0">
                <a:latin typeface="+mj-ea"/>
                <a:ea typeface="+mj-ea"/>
              </a:rPr>
              <a:t>必要に応じて下記に加えて書類の提出を依頼する場合がありますので、ご了承ください。</a:t>
            </a:r>
            <a:endParaRPr kumimoji="1" lang="en-US" altLang="ja-JP" sz="1100" dirty="0">
              <a:latin typeface="+mj-ea"/>
              <a:ea typeface="+mj-ea"/>
            </a:endParaRPr>
          </a:p>
          <a:p>
            <a:endParaRPr kumimoji="1" lang="ja-JP" altLang="en-US" sz="1400" dirty="0">
              <a:latin typeface="+mj-ea"/>
              <a:ea typeface="+mj-ea"/>
            </a:endParaRPr>
          </a:p>
          <a:p>
            <a:pPr defTabSz="342900">
              <a:lnSpc>
                <a:spcPts val="1600"/>
              </a:lnSpc>
              <a:defRPr/>
            </a:pPr>
            <a:endParaRPr lang="en-US" altLang="ja-JP" sz="1500" dirty="0">
              <a:solidFill>
                <a:schemeClr val="tx1">
                  <a:lumMod val="65000"/>
                  <a:lumOff val="35000"/>
                </a:schemeClr>
              </a:solidFill>
              <a:latin typeface="+mj-ea"/>
              <a:ea typeface="+mj-ea"/>
            </a:endParaRPr>
          </a:p>
        </p:txBody>
      </p:sp>
      <p:sp>
        <p:nvSpPr>
          <p:cNvPr id="6" name="角丸四角形 40">
            <a:extLst>
              <a:ext uri="{FF2B5EF4-FFF2-40B4-BE49-F238E27FC236}">
                <a16:creationId xmlns:a16="http://schemas.microsoft.com/office/drawing/2014/main" id="{14E6BDB0-F16B-4748-935E-2BFB29EC578F}"/>
              </a:ext>
            </a:extLst>
          </p:cNvPr>
          <p:cNvSpPr/>
          <p:nvPr/>
        </p:nvSpPr>
        <p:spPr>
          <a:xfrm>
            <a:off x="495701" y="1189405"/>
            <a:ext cx="5866598" cy="6595863"/>
          </a:xfrm>
          <a:prstGeom prst="roundRect">
            <a:avLst>
              <a:gd name="adj" fmla="val 8436"/>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0F12947C-4E95-4FC1-9B84-12968DB22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4883" y="700638"/>
            <a:ext cx="488767" cy="488767"/>
          </a:xfrm>
          <a:prstGeom prst="rect">
            <a:avLst/>
          </a:prstGeom>
        </p:spPr>
      </p:pic>
      <p:sp>
        <p:nvSpPr>
          <p:cNvPr id="13" name="テキスト ボックス 12">
            <a:extLst>
              <a:ext uri="{FF2B5EF4-FFF2-40B4-BE49-F238E27FC236}">
                <a16:creationId xmlns:a16="http://schemas.microsoft.com/office/drawing/2014/main" id="{8C98158E-8DEF-4D36-BA07-454425A5C5C4}"/>
              </a:ext>
            </a:extLst>
          </p:cNvPr>
          <p:cNvSpPr txBox="1"/>
          <p:nvPr/>
        </p:nvSpPr>
        <p:spPr>
          <a:xfrm>
            <a:off x="460128" y="822364"/>
            <a:ext cx="1556341" cy="323165"/>
          </a:xfrm>
          <a:prstGeom prst="rect">
            <a:avLst/>
          </a:prstGeom>
          <a:solidFill>
            <a:schemeClr val="accent5">
              <a:lumMod val="20000"/>
              <a:lumOff val="80000"/>
            </a:schemeClr>
          </a:solidFill>
          <a:ln w="19050">
            <a:solidFill>
              <a:schemeClr val="accent4"/>
            </a:solidFill>
          </a:ln>
        </p:spPr>
        <p:txBody>
          <a:bodyPr wrap="square" rtlCol="0">
            <a:spAutoFit/>
          </a:bodyPr>
          <a:lstStyle/>
          <a:p>
            <a:r>
              <a:rPr kumimoji="1" lang="ja-JP" altLang="en-US" sz="1500" dirty="0">
                <a:solidFill>
                  <a:schemeClr val="tx1">
                    <a:lumMod val="65000"/>
                    <a:lumOff val="35000"/>
                  </a:schemeClr>
                </a:solidFill>
                <a:latin typeface="+mj-ea"/>
                <a:ea typeface="+mj-ea"/>
              </a:rPr>
              <a:t>　</a:t>
            </a:r>
            <a:r>
              <a:rPr kumimoji="1" lang="en-US" altLang="ja-JP" sz="1500" b="1" dirty="0">
                <a:solidFill>
                  <a:schemeClr val="tx1">
                    <a:lumMod val="65000"/>
                    <a:lumOff val="35000"/>
                  </a:schemeClr>
                </a:solidFill>
                <a:latin typeface="+mj-ea"/>
                <a:ea typeface="+mj-ea"/>
              </a:rPr>
              <a:t>4</a:t>
            </a:r>
            <a:r>
              <a:rPr kumimoji="1" lang="ja-JP" altLang="en-US" sz="1500" b="1" dirty="0">
                <a:solidFill>
                  <a:schemeClr val="tx1">
                    <a:lumMod val="65000"/>
                    <a:lumOff val="35000"/>
                  </a:schemeClr>
                </a:solidFill>
                <a:latin typeface="+mj-ea"/>
                <a:ea typeface="+mj-ea"/>
              </a:rPr>
              <a:t>．申請方法</a:t>
            </a:r>
            <a:endParaRPr lang="en-US" altLang="ja-JP" sz="1500" b="1" dirty="0">
              <a:solidFill>
                <a:schemeClr val="tx1">
                  <a:lumMod val="65000"/>
                  <a:lumOff val="35000"/>
                </a:schemeClr>
              </a:solidFill>
              <a:latin typeface="+mj-ea"/>
              <a:ea typeface="+mj-ea"/>
            </a:endParaRPr>
          </a:p>
        </p:txBody>
      </p:sp>
      <p:graphicFrame>
        <p:nvGraphicFramePr>
          <p:cNvPr id="14" name="表 14">
            <a:extLst>
              <a:ext uri="{FF2B5EF4-FFF2-40B4-BE49-F238E27FC236}">
                <a16:creationId xmlns:a16="http://schemas.microsoft.com/office/drawing/2014/main" id="{E32C313E-FC0B-41D5-AFAB-0DF4CAF2359C}"/>
              </a:ext>
            </a:extLst>
          </p:cNvPr>
          <p:cNvGraphicFramePr>
            <a:graphicFrameLocks noGrp="1"/>
          </p:cNvGraphicFramePr>
          <p:nvPr>
            <p:extLst>
              <p:ext uri="{D42A27DB-BD31-4B8C-83A1-F6EECF244321}">
                <p14:modId xmlns:p14="http://schemas.microsoft.com/office/powerpoint/2010/main" val="62028413"/>
              </p:ext>
            </p:extLst>
          </p:nvPr>
        </p:nvGraphicFramePr>
        <p:xfrm>
          <a:off x="671244" y="2120732"/>
          <a:ext cx="5515511" cy="5491161"/>
        </p:xfrm>
        <a:graphic>
          <a:graphicData uri="http://schemas.openxmlformats.org/drawingml/2006/table">
            <a:tbl>
              <a:tblPr firstRow="1" bandRow="1">
                <a:tableStyleId>{5C22544A-7EE6-4342-B048-85BDC9FD1C3A}</a:tableStyleId>
              </a:tblPr>
              <a:tblGrid>
                <a:gridCol w="382161">
                  <a:extLst>
                    <a:ext uri="{9D8B030D-6E8A-4147-A177-3AD203B41FA5}">
                      <a16:colId xmlns:a16="http://schemas.microsoft.com/office/drawing/2014/main" val="3151925359"/>
                    </a:ext>
                  </a:extLst>
                </a:gridCol>
                <a:gridCol w="2757086">
                  <a:extLst>
                    <a:ext uri="{9D8B030D-6E8A-4147-A177-3AD203B41FA5}">
                      <a16:colId xmlns:a16="http://schemas.microsoft.com/office/drawing/2014/main" val="3454993236"/>
                    </a:ext>
                  </a:extLst>
                </a:gridCol>
                <a:gridCol w="2376264">
                  <a:extLst>
                    <a:ext uri="{9D8B030D-6E8A-4147-A177-3AD203B41FA5}">
                      <a16:colId xmlns:a16="http://schemas.microsoft.com/office/drawing/2014/main" val="1928422289"/>
                    </a:ext>
                  </a:extLst>
                </a:gridCol>
              </a:tblGrid>
              <a:tr h="245065">
                <a:tc>
                  <a:txBody>
                    <a:bodyPr/>
                    <a:lstStyle/>
                    <a:p>
                      <a:endParaRPr kumimoji="1" lang="ja-JP" altLang="en-US" sz="1100" b="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必要書類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809810"/>
                  </a:ext>
                </a:extLst>
              </a:tr>
              <a:tr h="245065">
                <a:tc>
                  <a:txBody>
                    <a:bodyPr/>
                    <a:lstStyle/>
                    <a:p>
                      <a:r>
                        <a:rPr kumimoji="1" lang="ja-JP" altLang="en-US" sz="1100" dirty="0">
                          <a:latin typeface="+mj-ea"/>
                          <a:ea typeface="+mj-ea"/>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住民票（世帯全員）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8051447"/>
                  </a:ext>
                </a:extLst>
              </a:tr>
              <a:tr h="245065">
                <a:tc>
                  <a:txBody>
                    <a:bodyPr/>
                    <a:lstStyle/>
                    <a:p>
                      <a:r>
                        <a:rPr kumimoji="1" lang="en-US" altLang="ja-JP" sz="1100" dirty="0">
                          <a:latin typeface="+mj-ea"/>
                          <a:ea typeface="+mj-ea"/>
                        </a:rPr>
                        <a:t>2</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婚姻届受理証明書又は婚姻後の戸籍謄本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463746"/>
                  </a:ext>
                </a:extLst>
              </a:tr>
              <a:tr h="403636">
                <a:tc>
                  <a:txBody>
                    <a:bodyPr/>
                    <a:lstStyle/>
                    <a:p>
                      <a:r>
                        <a:rPr kumimoji="1" lang="en-US" altLang="ja-JP" sz="1100" dirty="0">
                          <a:latin typeface="+mj-ea"/>
                          <a:ea typeface="+mj-ea"/>
                        </a:rPr>
                        <a:t>3</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kern="1200" dirty="0">
                          <a:solidFill>
                            <a:schemeClr val="tx1"/>
                          </a:solidFill>
                          <a:latin typeface="+mj-ea"/>
                          <a:ea typeface="+mj-ea"/>
                          <a:cs typeface="+mn-cs"/>
                        </a:rPr>
                        <a:t>申請者及び配偶者</a:t>
                      </a:r>
                      <a:r>
                        <a:rPr kumimoji="1" lang="ja-JP" altLang="ja-JP" sz="1100" kern="1200" dirty="0">
                          <a:solidFill>
                            <a:schemeClr val="dk1"/>
                          </a:solidFill>
                          <a:effectLst/>
                          <a:latin typeface="+mj-ea"/>
                          <a:ea typeface="+mj-ea"/>
                          <a:cs typeface="+mn-cs"/>
                        </a:rPr>
                        <a:t>の直近の所得・課税証明書の写し</a:t>
                      </a:r>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転入転出の関係で取得できる自治体が変わります。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152637"/>
                  </a:ext>
                </a:extLst>
              </a:tr>
              <a:tr h="403636">
                <a:tc>
                  <a:txBody>
                    <a:bodyPr/>
                    <a:lstStyle/>
                    <a:p>
                      <a:r>
                        <a:rPr kumimoji="1" lang="en-US" altLang="ja-JP" sz="1100" dirty="0">
                          <a:latin typeface="+mj-ea"/>
                          <a:ea typeface="+mj-ea"/>
                        </a:rPr>
                        <a:t>4</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kern="1200" dirty="0">
                          <a:solidFill>
                            <a:schemeClr val="tx1"/>
                          </a:solidFill>
                          <a:latin typeface="+mj-ea"/>
                          <a:ea typeface="+mj-ea"/>
                          <a:cs typeface="+mn-cs"/>
                        </a:rPr>
                        <a:t>申請者及び配偶者</a:t>
                      </a:r>
                      <a:r>
                        <a:rPr kumimoji="1" lang="ja-JP" altLang="en-US" sz="1100" dirty="0">
                          <a:solidFill>
                            <a:schemeClr val="tx1"/>
                          </a:solidFill>
                          <a:latin typeface="+mj-ea"/>
                          <a:ea typeface="+mj-ea"/>
                        </a:rPr>
                        <a:t>の町税完納証明書及び町納付金完納証明書の写し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4279966"/>
                  </a:ext>
                </a:extLst>
              </a:tr>
              <a:tr h="952367">
                <a:tc>
                  <a:txBody>
                    <a:bodyPr/>
                    <a:lstStyle/>
                    <a:p>
                      <a:r>
                        <a:rPr kumimoji="1" lang="en-US" altLang="ja-JP" sz="1100" dirty="0">
                          <a:latin typeface="+mj-ea"/>
                          <a:ea typeface="+mj-ea"/>
                        </a:rPr>
                        <a:t>5</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100" kern="1200" dirty="0">
                          <a:solidFill>
                            <a:schemeClr val="dk1"/>
                          </a:solidFill>
                          <a:effectLst/>
                          <a:latin typeface="+mj-ea"/>
                          <a:ea typeface="+mj-ea"/>
                          <a:cs typeface="+mn-cs"/>
                        </a:rPr>
                        <a:t>貸与型奨学金の</a:t>
                      </a:r>
                      <a:r>
                        <a:rPr kumimoji="1" lang="ja-JP" altLang="en-US" sz="1100" kern="1200" dirty="0">
                          <a:solidFill>
                            <a:schemeClr val="dk1"/>
                          </a:solidFill>
                          <a:effectLst/>
                          <a:latin typeface="+mj-ea"/>
                          <a:ea typeface="+mj-ea"/>
                          <a:cs typeface="+mn-cs"/>
                        </a:rPr>
                        <a:t>年間</a:t>
                      </a:r>
                      <a:r>
                        <a:rPr kumimoji="1" lang="ja-JP" altLang="ja-JP" sz="1100" kern="1200" dirty="0">
                          <a:solidFill>
                            <a:schemeClr val="dk1"/>
                          </a:solidFill>
                          <a:effectLst/>
                          <a:latin typeface="+mj-ea"/>
                          <a:ea typeface="+mj-ea"/>
                          <a:cs typeface="+mn-cs"/>
                        </a:rPr>
                        <a:t>返還額が分かる書類</a:t>
                      </a:r>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i="0" u="none" strike="noStrike" kern="1200" baseline="0" dirty="0">
                          <a:solidFill>
                            <a:schemeClr val="dk1"/>
                          </a:solidFill>
                          <a:latin typeface="+mj-ea"/>
                          <a:ea typeface="+mj-ea"/>
                          <a:cs typeface="+mn-cs"/>
                        </a:rPr>
                        <a:t>ご夫妻の合計所得が</a:t>
                      </a:r>
                      <a:r>
                        <a:rPr kumimoji="1" lang="en-US" altLang="ja-JP" sz="1100" b="0" i="0" u="none" strike="noStrike" kern="1200" baseline="0" dirty="0">
                          <a:solidFill>
                            <a:schemeClr val="dk1"/>
                          </a:solidFill>
                          <a:latin typeface="+mj-ea"/>
                          <a:ea typeface="+mj-ea"/>
                          <a:cs typeface="+mn-cs"/>
                        </a:rPr>
                        <a:t>500</a:t>
                      </a:r>
                      <a:r>
                        <a:rPr kumimoji="1" lang="ja-JP" altLang="en-US" sz="1100" b="0" i="0" u="none" strike="noStrike" kern="1200" baseline="0" dirty="0">
                          <a:solidFill>
                            <a:schemeClr val="dk1"/>
                          </a:solidFill>
                          <a:latin typeface="+mj-ea"/>
                          <a:ea typeface="+mj-ea"/>
                          <a:cs typeface="+mn-cs"/>
                        </a:rPr>
                        <a:t>万円以上で、ご夫妻に貸与型奨学金を返済している者がいる場合に限ります。年間返済額の期間については、所得・課税証明書の期間と同一期間です。</a:t>
                      </a:r>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4287855"/>
                  </a:ext>
                </a:extLst>
              </a:tr>
              <a:tr h="361105">
                <a:tc>
                  <a:txBody>
                    <a:bodyPr/>
                    <a:lstStyle/>
                    <a:p>
                      <a:r>
                        <a:rPr kumimoji="1" lang="en-US" altLang="ja-JP" sz="1100" dirty="0">
                          <a:latin typeface="+mj-ea"/>
                          <a:ea typeface="+mj-ea"/>
                        </a:rPr>
                        <a:t>6</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物件の売買契約書及び領収書の写し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住宅を購入した場合に限ります。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347506"/>
                  </a:ext>
                </a:extLst>
              </a:tr>
              <a:tr h="370365">
                <a:tc>
                  <a:txBody>
                    <a:bodyPr/>
                    <a:lstStyle/>
                    <a:p>
                      <a:r>
                        <a:rPr kumimoji="1" lang="en-US" altLang="ja-JP" sz="1100" dirty="0">
                          <a:latin typeface="+mj-ea"/>
                          <a:ea typeface="+mj-ea"/>
                        </a:rPr>
                        <a:t>7</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mj-ea"/>
                          <a:ea typeface="+mj-ea"/>
                          <a:cs typeface="+mn-cs"/>
                        </a:rPr>
                        <a:t>物件の賃貸借契約書及び領収書の写し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住宅を賃貸借した場合に限ります。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5137605"/>
                  </a:ext>
                </a:extLst>
              </a:tr>
              <a:tr h="403636">
                <a:tc>
                  <a:txBody>
                    <a:bodyPr/>
                    <a:lstStyle/>
                    <a:p>
                      <a:r>
                        <a:rPr kumimoji="1" lang="en-US" altLang="ja-JP" sz="1100" dirty="0">
                          <a:latin typeface="+mj-ea"/>
                          <a:ea typeface="+mj-ea"/>
                        </a:rPr>
                        <a:t>8</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ja-JP" sz="1100" kern="1200" dirty="0">
                          <a:solidFill>
                            <a:schemeClr val="dk1"/>
                          </a:solidFill>
                          <a:effectLst/>
                          <a:latin typeface="+mj-ea"/>
                          <a:ea typeface="+mj-ea"/>
                          <a:cs typeface="+mn-cs"/>
                        </a:rPr>
                        <a:t>貸与型奨学金を返済したことが分かるもの</a:t>
                      </a:r>
                      <a:endParaRPr kumimoji="1" lang="en-US" altLang="ja-JP" sz="1100" kern="1200" dirty="0">
                        <a:solidFill>
                          <a:schemeClr val="dk1"/>
                        </a:solidFill>
                        <a:effectLst/>
                        <a:latin typeface="+mj-ea"/>
                        <a:ea typeface="+mj-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貸与型奨学金を返済していた場合に限ります。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4651681"/>
                  </a:ext>
                </a:extLst>
              </a:tr>
              <a:tr h="286884">
                <a:tc>
                  <a:txBody>
                    <a:bodyPr/>
                    <a:lstStyle/>
                    <a:p>
                      <a:r>
                        <a:rPr kumimoji="1" lang="en-US" altLang="ja-JP" sz="1100" dirty="0">
                          <a:latin typeface="+mj-ea"/>
                          <a:ea typeface="+mj-ea"/>
                        </a:rPr>
                        <a:t>9</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100" kern="1200" dirty="0">
                          <a:solidFill>
                            <a:schemeClr val="dk1"/>
                          </a:solidFill>
                          <a:effectLst/>
                          <a:latin typeface="+mj-ea"/>
                          <a:ea typeface="+mj-ea"/>
                          <a:cs typeface="+mn-cs"/>
                        </a:rPr>
                        <a:t>住宅手当支給証明書</a:t>
                      </a:r>
                      <a:r>
                        <a:rPr kumimoji="1" lang="ja-JP" altLang="en-US" sz="1100" kern="1200" dirty="0">
                          <a:solidFill>
                            <a:schemeClr val="dk1"/>
                          </a:solidFill>
                          <a:effectLst/>
                          <a:latin typeface="+mj-ea"/>
                          <a:ea typeface="+mj-ea"/>
                          <a:cs typeface="+mn-cs"/>
                        </a:rPr>
                        <a:t>（様式第</a:t>
                      </a:r>
                      <a:r>
                        <a:rPr kumimoji="1" lang="en-US" altLang="ja-JP" sz="1100" kern="1200" dirty="0">
                          <a:solidFill>
                            <a:schemeClr val="dk1"/>
                          </a:solidFill>
                          <a:effectLst/>
                          <a:latin typeface="+mj-ea"/>
                          <a:ea typeface="+mj-ea"/>
                          <a:cs typeface="+mn-cs"/>
                        </a:rPr>
                        <a:t>2</a:t>
                      </a:r>
                      <a:r>
                        <a:rPr kumimoji="1" lang="ja-JP" altLang="en-US" sz="1100" kern="1200" dirty="0">
                          <a:solidFill>
                            <a:schemeClr val="dk1"/>
                          </a:solidFill>
                          <a:effectLst/>
                          <a:latin typeface="+mj-ea"/>
                          <a:ea typeface="+mj-ea"/>
                          <a:cs typeface="+mn-cs"/>
                        </a:rPr>
                        <a:t>号）</a:t>
                      </a:r>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234668"/>
                  </a:ext>
                </a:extLst>
              </a:tr>
              <a:tr h="245065">
                <a:tc>
                  <a:txBody>
                    <a:bodyPr/>
                    <a:lstStyle/>
                    <a:p>
                      <a:r>
                        <a:rPr kumimoji="1" lang="en-US" altLang="ja-JP" sz="1100" dirty="0">
                          <a:latin typeface="+mj-ea"/>
                          <a:ea typeface="+mj-ea"/>
                        </a:rPr>
                        <a:t>10</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ja-JP" sz="1100" kern="1200" dirty="0">
                          <a:solidFill>
                            <a:schemeClr val="dk1"/>
                          </a:solidFill>
                          <a:effectLst/>
                          <a:latin typeface="+mj-ea"/>
                          <a:ea typeface="+mj-ea"/>
                          <a:cs typeface="+mn-cs"/>
                        </a:rPr>
                        <a:t>離職票の写し又は退職証明書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100" kern="1200" dirty="0">
                          <a:solidFill>
                            <a:schemeClr val="dk1"/>
                          </a:solidFill>
                          <a:effectLst/>
                          <a:latin typeface="+mj-ea"/>
                          <a:ea typeface="+mj-ea"/>
                          <a:cs typeface="+mn-cs"/>
                        </a:rPr>
                        <a:t>離職した場合に限</a:t>
                      </a:r>
                      <a:r>
                        <a:rPr kumimoji="1" lang="ja-JP" altLang="en-US" sz="1100" kern="1200" dirty="0">
                          <a:solidFill>
                            <a:schemeClr val="dk1"/>
                          </a:solidFill>
                          <a:effectLst/>
                          <a:latin typeface="+mj-ea"/>
                          <a:ea typeface="+mj-ea"/>
                          <a:cs typeface="+mn-cs"/>
                        </a:rPr>
                        <a:t>ります。</a:t>
                      </a:r>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2624074"/>
                  </a:ext>
                </a:extLst>
              </a:tr>
              <a:tr h="251484">
                <a:tc>
                  <a:txBody>
                    <a:bodyPr/>
                    <a:lstStyle/>
                    <a:p>
                      <a:r>
                        <a:rPr kumimoji="1" lang="en-US" altLang="ja-JP" sz="1100" dirty="0">
                          <a:latin typeface="+mj-ea"/>
                          <a:ea typeface="+mj-ea"/>
                        </a:rPr>
                        <a:t>11</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ja-JP" sz="1100" kern="1200" dirty="0">
                          <a:solidFill>
                            <a:schemeClr val="dk1"/>
                          </a:solidFill>
                          <a:effectLst/>
                          <a:latin typeface="+mj-ea"/>
                          <a:ea typeface="+mj-ea"/>
                          <a:cs typeface="+mn-cs"/>
                        </a:rPr>
                        <a:t>取得しようとする住宅の位置図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9517327"/>
                  </a:ext>
                </a:extLst>
              </a:tr>
              <a:tr h="221418">
                <a:tc>
                  <a:txBody>
                    <a:bodyPr/>
                    <a:lstStyle/>
                    <a:p>
                      <a:r>
                        <a:rPr kumimoji="1" lang="en-US" altLang="ja-JP" sz="1100" dirty="0">
                          <a:latin typeface="+mj-ea"/>
                          <a:ea typeface="+mj-ea"/>
                        </a:rPr>
                        <a:t>12</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100" kern="1200" dirty="0">
                          <a:solidFill>
                            <a:schemeClr val="dk1"/>
                          </a:solidFill>
                          <a:effectLst/>
                          <a:latin typeface="+mj-ea"/>
                          <a:ea typeface="+mj-ea"/>
                          <a:cs typeface="+mn-cs"/>
                        </a:rPr>
                        <a:t>暴力団関係者ではない旨の誓約書</a:t>
                      </a:r>
                      <a:r>
                        <a:rPr kumimoji="1" lang="ja-JP" altLang="en-US" sz="1100" kern="1200" dirty="0">
                          <a:solidFill>
                            <a:schemeClr val="dk1"/>
                          </a:solidFill>
                          <a:effectLst/>
                          <a:latin typeface="+mj-ea"/>
                          <a:ea typeface="+mj-ea"/>
                          <a:cs typeface="+mn-cs"/>
                        </a:rPr>
                        <a:t>（様式第</a:t>
                      </a:r>
                      <a:r>
                        <a:rPr kumimoji="1" lang="en-US" altLang="ja-JP" sz="1100" kern="1200" dirty="0">
                          <a:solidFill>
                            <a:schemeClr val="dk1"/>
                          </a:solidFill>
                          <a:effectLst/>
                          <a:latin typeface="+mj-ea"/>
                          <a:ea typeface="+mj-ea"/>
                          <a:cs typeface="+mn-cs"/>
                        </a:rPr>
                        <a:t>3</a:t>
                      </a:r>
                      <a:r>
                        <a:rPr kumimoji="1" lang="ja-JP" altLang="en-US" sz="1100" kern="1200" dirty="0">
                          <a:solidFill>
                            <a:schemeClr val="dk1"/>
                          </a:solidFill>
                          <a:effectLst/>
                          <a:latin typeface="+mj-ea"/>
                          <a:ea typeface="+mj-ea"/>
                          <a:cs typeface="+mn-cs"/>
                        </a:rPr>
                        <a:t>号）</a:t>
                      </a:r>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8002751"/>
                  </a:ext>
                </a:extLst>
              </a:tr>
              <a:tr h="251484">
                <a:tc>
                  <a:txBody>
                    <a:bodyPr/>
                    <a:lstStyle/>
                    <a:p>
                      <a:r>
                        <a:rPr kumimoji="1" lang="en-US" altLang="ja-JP" sz="1100" dirty="0">
                          <a:latin typeface="+mj-ea"/>
                          <a:ea typeface="+mj-ea"/>
                        </a:rPr>
                        <a:t>13</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結婚新生活支援事業に関するアンケート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014207"/>
                  </a:ext>
                </a:extLst>
              </a:tr>
              <a:tr h="206774">
                <a:tc>
                  <a:txBody>
                    <a:bodyPr/>
                    <a:lstStyle/>
                    <a:p>
                      <a:r>
                        <a:rPr kumimoji="1" lang="en-US" altLang="ja-JP" sz="1100" dirty="0">
                          <a:latin typeface="+mj-ea"/>
                          <a:ea typeface="+mj-ea"/>
                        </a:rPr>
                        <a:t>14</a:t>
                      </a:r>
                      <a:endParaRPr kumimoji="1" lang="ja-JP" altLang="en-US" sz="11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a:solidFill>
                            <a:schemeClr val="tx1"/>
                          </a:solidFill>
                          <a:latin typeface="+mj-ea"/>
                          <a:ea typeface="+mj-ea"/>
                        </a:rPr>
                        <a:t>転職した翌月の給与支払明細書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kern="1200" dirty="0">
                          <a:solidFill>
                            <a:schemeClr val="tx1"/>
                          </a:solidFill>
                          <a:latin typeface="+mj-ea"/>
                          <a:ea typeface="+mj-ea"/>
                          <a:cs typeface="+mn-cs"/>
                        </a:rPr>
                        <a:t>婚姻を機に転職した場合に限ります。</a:t>
                      </a:r>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934058"/>
                  </a:ext>
                </a:extLst>
              </a:tr>
            </a:tbl>
          </a:graphicData>
        </a:graphic>
      </p:graphicFrame>
      <p:sp>
        <p:nvSpPr>
          <p:cNvPr id="10" name="テキスト ボックス 9">
            <a:extLst>
              <a:ext uri="{FF2B5EF4-FFF2-40B4-BE49-F238E27FC236}">
                <a16:creationId xmlns:a16="http://schemas.microsoft.com/office/drawing/2014/main" id="{73EA87F0-61D0-43D1-A453-67479D4089F7}"/>
              </a:ext>
            </a:extLst>
          </p:cNvPr>
          <p:cNvSpPr txBox="1"/>
          <p:nvPr/>
        </p:nvSpPr>
        <p:spPr>
          <a:xfrm>
            <a:off x="460967" y="7851401"/>
            <a:ext cx="2645267" cy="323165"/>
          </a:xfrm>
          <a:prstGeom prst="rect">
            <a:avLst/>
          </a:prstGeom>
          <a:solidFill>
            <a:schemeClr val="accent5">
              <a:lumMod val="20000"/>
              <a:lumOff val="80000"/>
            </a:schemeClr>
          </a:solidFill>
          <a:ln w="19050">
            <a:solidFill>
              <a:schemeClr val="accent4"/>
            </a:solidFill>
          </a:ln>
        </p:spPr>
        <p:txBody>
          <a:bodyPr wrap="square" rtlCol="0">
            <a:spAutoFit/>
          </a:bodyPr>
          <a:lstStyle/>
          <a:p>
            <a:r>
              <a:rPr kumimoji="1" lang="ja-JP" altLang="en-US" sz="1500" dirty="0">
                <a:solidFill>
                  <a:schemeClr val="tx1">
                    <a:lumMod val="65000"/>
                    <a:lumOff val="35000"/>
                  </a:schemeClr>
                </a:solidFill>
                <a:latin typeface="+mj-ea"/>
                <a:ea typeface="+mj-ea"/>
              </a:rPr>
              <a:t>　</a:t>
            </a:r>
            <a:r>
              <a:rPr kumimoji="1" lang="en-US" altLang="ja-JP" sz="1500" b="1" dirty="0">
                <a:solidFill>
                  <a:schemeClr val="tx1">
                    <a:lumMod val="65000"/>
                    <a:lumOff val="35000"/>
                  </a:schemeClr>
                </a:solidFill>
                <a:latin typeface="+mj-ea"/>
                <a:ea typeface="+mj-ea"/>
              </a:rPr>
              <a:t>5</a:t>
            </a:r>
            <a:r>
              <a:rPr kumimoji="1" lang="ja-JP" altLang="en-US" sz="1500" b="1" dirty="0">
                <a:solidFill>
                  <a:schemeClr val="tx1">
                    <a:lumMod val="65000"/>
                    <a:lumOff val="35000"/>
                  </a:schemeClr>
                </a:solidFill>
                <a:latin typeface="+mj-ea"/>
                <a:ea typeface="+mj-ea"/>
              </a:rPr>
              <a:t>．お問い合わせ及び申請先</a:t>
            </a:r>
            <a:endParaRPr lang="en-US" altLang="ja-JP" sz="1500" b="1" dirty="0">
              <a:solidFill>
                <a:schemeClr val="tx1">
                  <a:lumMod val="65000"/>
                  <a:lumOff val="35000"/>
                </a:schemeClr>
              </a:solidFill>
              <a:latin typeface="+mj-ea"/>
              <a:ea typeface="+mj-ea"/>
            </a:endParaRPr>
          </a:p>
        </p:txBody>
      </p:sp>
      <p:sp>
        <p:nvSpPr>
          <p:cNvPr id="11" name="テキスト ボックス 10">
            <a:extLst>
              <a:ext uri="{FF2B5EF4-FFF2-40B4-BE49-F238E27FC236}">
                <a16:creationId xmlns:a16="http://schemas.microsoft.com/office/drawing/2014/main" id="{D0395DAC-C3B0-4A2D-A98C-7D27FF8381A5}"/>
              </a:ext>
            </a:extLst>
          </p:cNvPr>
          <p:cNvSpPr txBox="1"/>
          <p:nvPr/>
        </p:nvSpPr>
        <p:spPr>
          <a:xfrm>
            <a:off x="580155" y="8264655"/>
            <a:ext cx="5769332" cy="692497"/>
          </a:xfrm>
          <a:prstGeom prst="rect">
            <a:avLst/>
          </a:prstGeom>
          <a:noFill/>
        </p:spPr>
        <p:txBody>
          <a:bodyPr wrap="square" rtlCol="0">
            <a:spAutoFit/>
          </a:bodyPr>
          <a:lstStyle/>
          <a:p>
            <a:r>
              <a:rPr lang="ja-JP" altLang="en-US" sz="1300" dirty="0">
                <a:latin typeface="ＭＳ Ｐゴシック 見出し"/>
                <a:ea typeface="+mj-ea"/>
              </a:rPr>
              <a:t>名称：甲良町　建設水道課</a:t>
            </a:r>
            <a:endParaRPr kumimoji="1" lang="en-US" altLang="ja-JP" sz="1300" dirty="0">
              <a:latin typeface="ＭＳ Ｐゴシック 見出し"/>
              <a:ea typeface="+mj-ea"/>
            </a:endParaRPr>
          </a:p>
          <a:p>
            <a:r>
              <a:rPr lang="ja-JP" altLang="en-US" sz="1300" dirty="0">
                <a:latin typeface="ＭＳ Ｐゴシック 見出し"/>
                <a:ea typeface="+mj-ea"/>
              </a:rPr>
              <a:t>住所：滋賀県犬上郡甲良町大字在士３５０番地</a:t>
            </a:r>
            <a:endParaRPr lang="en-US" altLang="ja-JP" sz="1300" dirty="0">
              <a:latin typeface="ＭＳ Ｐゴシック 見出し"/>
              <a:ea typeface="+mj-ea"/>
            </a:endParaRPr>
          </a:p>
          <a:p>
            <a:r>
              <a:rPr kumimoji="1" lang="en-US" altLang="ja-JP" sz="1300" dirty="0">
                <a:latin typeface="ＭＳ Ｐゴシック 見出し"/>
                <a:ea typeface="+mj-ea"/>
              </a:rPr>
              <a:t>TEL</a:t>
            </a:r>
            <a:r>
              <a:rPr kumimoji="1" lang="ja-JP" altLang="en-US" sz="1300" dirty="0">
                <a:latin typeface="ＭＳ Ｐゴシック 見出し"/>
                <a:ea typeface="+mj-ea"/>
              </a:rPr>
              <a:t>：</a:t>
            </a:r>
            <a:r>
              <a:rPr kumimoji="1" lang="en-US" altLang="ja-JP" sz="1300" dirty="0">
                <a:latin typeface="ＭＳ Ｐゴシック 見出し"/>
                <a:ea typeface="+mj-ea"/>
              </a:rPr>
              <a:t>0749-38-5068</a:t>
            </a:r>
            <a:r>
              <a:rPr kumimoji="1" lang="ja-JP" altLang="en-US" sz="1300" dirty="0">
                <a:latin typeface="ＭＳ Ｐゴシック 見出し"/>
                <a:ea typeface="+mj-ea"/>
              </a:rPr>
              <a:t>　</a:t>
            </a:r>
            <a:r>
              <a:rPr kumimoji="1" lang="en-US" altLang="ja-JP" sz="1300" dirty="0">
                <a:latin typeface="ＭＳ Ｐゴシック 見出し"/>
                <a:ea typeface="+mj-ea"/>
              </a:rPr>
              <a:t>FAX</a:t>
            </a:r>
            <a:r>
              <a:rPr kumimoji="1" lang="ja-JP" altLang="en-US" sz="1300" dirty="0">
                <a:latin typeface="ＭＳ Ｐゴシック 見出し"/>
                <a:ea typeface="+mj-ea"/>
              </a:rPr>
              <a:t>：</a:t>
            </a:r>
            <a:r>
              <a:rPr kumimoji="1" lang="en-US" altLang="ja-JP" sz="1300" dirty="0">
                <a:latin typeface="ＭＳ Ｐゴシック 見出し"/>
                <a:ea typeface="+mj-ea"/>
              </a:rPr>
              <a:t>0749-38-5071</a:t>
            </a:r>
            <a:r>
              <a:rPr kumimoji="1" lang="ja-JP" altLang="en-US" sz="1300" dirty="0">
                <a:latin typeface="ＭＳ Ｐゴシック 見出し"/>
                <a:ea typeface="+mj-ea"/>
              </a:rPr>
              <a:t>　</a:t>
            </a:r>
            <a:r>
              <a:rPr kumimoji="1" lang="en-US" altLang="ja-JP" sz="1300" dirty="0">
                <a:latin typeface="ＭＳ Ｐゴシック 見出し"/>
                <a:ea typeface="+mj-ea"/>
              </a:rPr>
              <a:t>E-Mai</a:t>
            </a:r>
            <a:r>
              <a:rPr kumimoji="1" lang="ja-JP" altLang="en-US" sz="1300" dirty="0">
                <a:latin typeface="ＭＳ Ｐゴシック 見出し"/>
                <a:ea typeface="+mj-ea"/>
              </a:rPr>
              <a:t>ｌ：</a:t>
            </a:r>
            <a:r>
              <a:rPr kumimoji="1" lang="en-US" altLang="ja-JP" sz="1300" dirty="0">
                <a:latin typeface="ＭＳ Ｐゴシック 見出し"/>
                <a:ea typeface="+mj-ea"/>
              </a:rPr>
              <a:t>kensui@town.koura.lg.jp</a:t>
            </a:r>
            <a:endParaRPr kumimoji="1" lang="ja-JP" altLang="en-US" sz="1300" dirty="0">
              <a:latin typeface="ＭＳ Ｐゴシック 見出し"/>
              <a:ea typeface="+mj-ea"/>
            </a:endParaRPr>
          </a:p>
        </p:txBody>
      </p:sp>
      <p:sp>
        <p:nvSpPr>
          <p:cNvPr id="16" name="角丸四角形 38">
            <a:extLst>
              <a:ext uri="{FF2B5EF4-FFF2-40B4-BE49-F238E27FC236}">
                <a16:creationId xmlns:a16="http://schemas.microsoft.com/office/drawing/2014/main" id="{A500CA7E-0154-4327-818E-38B766A88962}"/>
              </a:ext>
            </a:extLst>
          </p:cNvPr>
          <p:cNvSpPr/>
          <p:nvPr/>
        </p:nvSpPr>
        <p:spPr>
          <a:xfrm>
            <a:off x="495702" y="8240327"/>
            <a:ext cx="5866598" cy="738663"/>
          </a:xfrm>
          <a:prstGeom prst="roundRect">
            <a:avLst>
              <a:gd name="adj" fmla="val 27659"/>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2351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12200</TotalTime>
  <Words>745</Words>
  <Application>Microsoft Office PowerPoint</Application>
  <PresentationFormat>A4 210 x 297 mm</PresentationFormat>
  <Paragraphs>80</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HGP創英角ｺﾞｼｯｸUB</vt:lpstr>
      <vt:lpstr>ＭＳ Ｐゴシック</vt:lpstr>
      <vt:lpstr>ＭＳ Ｐゴシック 見出し</vt:lpstr>
      <vt:lpstr>Arial</vt:lpstr>
      <vt:lpstr>Calibri</vt:lpstr>
      <vt:lpstr>Garamond</vt:lpstr>
      <vt:lpstr>オーガニック</vt:lpstr>
      <vt:lpstr>PowerPoint プレゼンテーション</vt:lpstr>
      <vt:lpstr>PowerPoint プレゼンテーション</vt:lpstr>
    </vt:vector>
  </TitlesOfParts>
  <Company>経済産業省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表紙</dc:title>
  <dc:creator>情報システム厚生課</dc:creator>
  <cp:lastModifiedBy>kensui</cp:lastModifiedBy>
  <cp:revision>1174</cp:revision>
  <cp:lastPrinted>2024-09-10T06:29:39Z</cp:lastPrinted>
  <dcterms:created xsi:type="dcterms:W3CDTF">2009-07-10T06:40:36Z</dcterms:created>
  <dcterms:modified xsi:type="dcterms:W3CDTF">2024-09-10T06:44:48Z</dcterms:modified>
</cp:coreProperties>
</file>